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 id="2147483657" r:id="rId2"/>
  </p:sldMasterIdLst>
  <p:notesMasterIdLst>
    <p:notesMasterId r:id="rId12"/>
  </p:notesMasterIdLst>
  <p:sldIdLst>
    <p:sldId id="256" r:id="rId3"/>
    <p:sldId id="321" r:id="rId4"/>
    <p:sldId id="270" r:id="rId5"/>
    <p:sldId id="271" r:id="rId6"/>
    <p:sldId id="317" r:id="rId7"/>
    <p:sldId id="272" r:id="rId8"/>
    <p:sldId id="273" r:id="rId9"/>
    <p:sldId id="322" r:id="rId10"/>
    <p:sldId id="288" r:id="rId11"/>
  </p:sldIdLst>
  <p:sldSz cx="10080625" cy="6858000"/>
  <p:notesSz cx="6888163" cy="10020300"/>
  <p:embeddedFontLst>
    <p:embeddedFont>
      <p:font typeface="Arial Narrow" panose="020B0606020202030204" pitchFamily="34" charset="0"/>
      <p:regular r:id="rId13"/>
      <p:bold r:id="rId14"/>
      <p:italic r:id="rId15"/>
      <p:boldItalic r:id="rId16"/>
    </p:embeddedFont>
    <p:embeddedFont>
      <p:font typeface="Calibri" panose="020F05020202040302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175">
          <p15:clr>
            <a:srgbClr val="000000"/>
          </p15:clr>
        </p15:guide>
      </p15:sldGuideLst>
    </p:ext>
    <p:ext uri="{2D200454-40CA-4A62-9FC3-DE9A4176ACB9}">
      <p15:notesGuideLst xmlns:p15="http://schemas.microsoft.com/office/powerpoint/2012/main">
        <p15:guide id="1" orient="horz" pos="3156">
          <p15:clr>
            <a:srgbClr val="000000"/>
          </p15:clr>
        </p15:guide>
        <p15:guide id="2" pos="2171">
          <p15:clr>
            <a:srgbClr val="000000"/>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1368" y="62"/>
      </p:cViewPr>
      <p:guideLst>
        <p:guide orient="horz" pos="2160"/>
        <p:guide pos="3175"/>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3156"/>
        <p:guide pos="217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n Clausen" userId="78eace00edd4ad42" providerId="LiveId" clId="{052C2D9C-AB82-45F9-B558-08A6A7A6F2CA}"/>
    <pc:docChg chg="undo custSel modSld">
      <pc:chgData name="Martin Clausen" userId="78eace00edd4ad42" providerId="LiveId" clId="{052C2D9C-AB82-45F9-B558-08A6A7A6F2CA}" dt="2023-09-20T07:05:23.846" v="8" actId="15"/>
      <pc:docMkLst>
        <pc:docMk/>
      </pc:docMkLst>
      <pc:sldChg chg="modSp mod">
        <pc:chgData name="Martin Clausen" userId="78eace00edd4ad42" providerId="LiveId" clId="{052C2D9C-AB82-45F9-B558-08A6A7A6F2CA}" dt="2023-09-20T07:05:23.846" v="8" actId="15"/>
        <pc:sldMkLst>
          <pc:docMk/>
          <pc:sldMk cId="0" sldId="268"/>
        </pc:sldMkLst>
        <pc:spChg chg="mod">
          <ac:chgData name="Martin Clausen" userId="78eace00edd4ad42" providerId="LiveId" clId="{052C2D9C-AB82-45F9-B558-08A6A7A6F2CA}" dt="2023-09-20T07:05:23.846" v="8" actId="15"/>
          <ac:spMkLst>
            <pc:docMk/>
            <pc:sldMk cId="0" sldId="268"/>
            <ac:spMk id="244"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73037" y="449262"/>
            <a:ext cx="6751637" cy="459263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 name="Google Shape;4;n"/>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7:notes"/>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notes"/>
          <p:cNvSpPr>
            <a:spLocks noGrp="1" noRot="1" noChangeAspect="1"/>
          </p:cNvSpPr>
          <p:nvPr>
            <p:ph type="sldImg" idx="2"/>
          </p:nvPr>
        </p:nvSpPr>
        <p:spPr>
          <a:xfrm>
            <a:off x="173038" y="449263"/>
            <a:ext cx="6751637" cy="459263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45:notes"/>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5:notes"/>
          <p:cNvSpPr>
            <a:spLocks noGrp="1" noRot="1" noChangeAspect="1"/>
          </p:cNvSpPr>
          <p:nvPr>
            <p:ph type="sldImg" idx="2"/>
          </p:nvPr>
        </p:nvSpPr>
        <p:spPr>
          <a:xfrm>
            <a:off x="173038" y="449263"/>
            <a:ext cx="6751637" cy="4592637"/>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45:notes"/>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5:notes"/>
          <p:cNvSpPr>
            <a:spLocks noGrp="1" noRot="1" noChangeAspect="1"/>
          </p:cNvSpPr>
          <p:nvPr>
            <p:ph type="sldImg" idx="2"/>
          </p:nvPr>
        </p:nvSpPr>
        <p:spPr>
          <a:xfrm>
            <a:off x="173038" y="449263"/>
            <a:ext cx="6751637" cy="45926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66570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45:notes"/>
          <p:cNvSpPr txBox="1">
            <a:spLocks noGrp="1"/>
          </p:cNvSpPr>
          <p:nvPr>
            <p:ph type="body" idx="1"/>
          </p:nvPr>
        </p:nvSpPr>
        <p:spPr>
          <a:xfrm>
            <a:off x="666750" y="5519737"/>
            <a:ext cx="5765800" cy="387985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5:notes"/>
          <p:cNvSpPr>
            <a:spLocks noGrp="1" noRot="1" noChangeAspect="1"/>
          </p:cNvSpPr>
          <p:nvPr>
            <p:ph type="sldImg" idx="2"/>
          </p:nvPr>
        </p:nvSpPr>
        <p:spPr>
          <a:xfrm>
            <a:off x="173038" y="449263"/>
            <a:ext cx="6751637" cy="45926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6601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eldias">
  <p:cSld name="Titeldias">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997409" y="1932530"/>
            <a:ext cx="8568532" cy="2954755"/>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6600" b="1" i="1" u="none" strike="noStrike" cap="none">
                <a:solidFill>
                  <a:schemeClr val="lt1"/>
                </a:solidFill>
                <a:latin typeface="Arial Narrow"/>
                <a:ea typeface="Arial Narrow"/>
                <a:cs typeface="Arial Narrow"/>
                <a:sym typeface="Arial Narrow"/>
              </a:defRPr>
            </a:lvl1pPr>
            <a:lvl2pPr marR="0" lvl="1"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2pPr>
            <a:lvl3pPr marR="0" lvl="2"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3pPr>
            <a:lvl4pPr marR="0" lvl="3"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4pPr>
            <a:lvl5pPr marR="0" lvl="4"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5pPr>
            <a:lvl6pPr marR="0" lvl="5"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6pPr>
            <a:lvl7pPr marR="0" lvl="6"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7pPr>
            <a:lvl8pPr marR="0" lvl="7"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8pPr>
            <a:lvl9pPr marR="0" lvl="8"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tandard slide" type="obj">
  <p:cSld name="OBJECT">
    <p:spTree>
      <p:nvGrpSpPr>
        <p:cNvPr id="1" name="Shape 49"/>
        <p:cNvGrpSpPr/>
        <p:nvPr/>
      </p:nvGrpSpPr>
      <p:grpSpPr>
        <a:xfrm>
          <a:off x="0" y="0"/>
          <a:ext cx="0" cy="0"/>
          <a:chOff x="0" y="0"/>
          <a:chExt cx="0" cy="0"/>
        </a:xfrm>
      </p:grpSpPr>
      <p:sp>
        <p:nvSpPr>
          <p:cNvPr id="50" name="Google Shape;50;p9"/>
          <p:cNvSpPr txBox="1">
            <a:spLocks noGrp="1"/>
          </p:cNvSpPr>
          <p:nvPr>
            <p:ph type="title"/>
          </p:nvPr>
        </p:nvSpPr>
        <p:spPr>
          <a:xfrm>
            <a:off x="1" y="-11431"/>
            <a:ext cx="6120432" cy="776135"/>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SzPts val="1400"/>
              <a:buNone/>
              <a:defRPr sz="3200" b="1" i="1" u="none" strike="noStrike" cap="none">
                <a:solidFill>
                  <a:srgbClr val="F8F8F8"/>
                </a:solidFill>
                <a:latin typeface="Arial Narrow"/>
                <a:ea typeface="Arial Narrow"/>
                <a:cs typeface="Arial Narrow"/>
                <a:sym typeface="Arial Narrow"/>
              </a:defRPr>
            </a:lvl1pPr>
            <a:lvl2pPr marR="0" lvl="1"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2pPr>
            <a:lvl3pPr marR="0" lvl="2"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3pPr>
            <a:lvl4pPr marR="0" lvl="3"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4pPr>
            <a:lvl5pPr marR="0" lvl="4"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5pPr>
            <a:lvl6pPr marR="0" lvl="5"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6pPr>
            <a:lvl7pPr marR="0" lvl="6"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7pPr>
            <a:lvl8pPr marR="0" lvl="7"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8pPr>
            <a:lvl9pPr marR="0" lvl="8" algn="ctr" rtl="0">
              <a:spcBef>
                <a:spcPts val="0"/>
              </a:spcBef>
              <a:spcAft>
                <a:spcPts val="0"/>
              </a:spcAft>
              <a:buSzPts val="1400"/>
              <a:buNone/>
              <a:defRPr sz="4600" b="1" i="1" u="none" strike="noStrike" cap="none">
                <a:solidFill>
                  <a:schemeClr val="dk2"/>
                </a:solidFill>
                <a:latin typeface="Arial Narrow"/>
                <a:ea typeface="Arial Narrow"/>
                <a:cs typeface="Arial Narrow"/>
                <a:sym typeface="Arial Narrow"/>
              </a:defRPr>
            </a:lvl9pPr>
          </a:lstStyle>
          <a:p>
            <a:endParaRPr/>
          </a:p>
        </p:txBody>
      </p:sp>
      <p:sp>
        <p:nvSpPr>
          <p:cNvPr id="51" name="Google Shape;51;p9"/>
          <p:cNvSpPr txBox="1">
            <a:spLocks noGrp="1"/>
          </p:cNvSpPr>
          <p:nvPr>
            <p:ph type="body" idx="1"/>
          </p:nvPr>
        </p:nvSpPr>
        <p:spPr>
          <a:xfrm>
            <a:off x="360362" y="1052512"/>
            <a:ext cx="9359900" cy="5184775"/>
          </a:xfrm>
          <a:prstGeom prst="rect">
            <a:avLst/>
          </a:prstGeom>
          <a:noFill/>
          <a:ln>
            <a:noFill/>
          </a:ln>
        </p:spPr>
        <p:txBody>
          <a:bodyPr spcFirstLastPara="1" wrap="square" lIns="91425" tIns="91425" rIns="91425" bIns="91425" anchor="t" anchorCtr="0">
            <a:noAutofit/>
          </a:bodyPr>
          <a:lstStyle>
            <a:lvl1pPr marL="457200" marR="0" lvl="0" indent="-444500" algn="l" rtl="0">
              <a:spcBef>
                <a:spcPts val="680"/>
              </a:spcBef>
              <a:spcAft>
                <a:spcPts val="0"/>
              </a:spcAft>
              <a:buClr>
                <a:schemeClr val="dk1"/>
              </a:buClr>
              <a:buSzPts val="3400"/>
              <a:buFont typeface="Arial"/>
              <a:buChar char="•"/>
              <a:defRPr sz="3400" i="0">
                <a:solidFill>
                  <a:schemeClr val="dk1"/>
                </a:solidFill>
                <a:latin typeface="Arial"/>
                <a:ea typeface="Arial"/>
                <a:cs typeface="Arial"/>
                <a:sym typeface="Arial"/>
              </a:defRPr>
            </a:lvl1pPr>
            <a:lvl2pPr marL="914400" marR="0" lvl="1" indent="-419100" algn="l" rtl="0">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2pPr>
            <a:lvl3pPr marL="1371600" marR="0" lvl="2" indent="-387350" algn="l" rtl="0">
              <a:spcBef>
                <a:spcPts val="500"/>
              </a:spcBef>
              <a:spcAft>
                <a:spcPts val="0"/>
              </a:spcAft>
              <a:buClr>
                <a:schemeClr val="dk1"/>
              </a:buClr>
              <a:buSzPts val="2500"/>
              <a:buFont typeface="Arial"/>
              <a:buChar char="•"/>
              <a:defRPr sz="2500" b="0" i="0" u="none" strike="noStrike" cap="none">
                <a:solidFill>
                  <a:schemeClr val="dk1"/>
                </a:solidFill>
                <a:latin typeface="Arial"/>
                <a:ea typeface="Arial"/>
                <a:cs typeface="Arial"/>
                <a:sym typeface="Arial"/>
              </a:defRPr>
            </a:lvl3pPr>
            <a:lvl4pPr marL="1828800" marR="0" lvl="3"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4pPr>
            <a:lvl5pPr marL="2286000" marR="0" lvl="4"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5pPr>
            <a:lvl6pPr marL="2743200" marR="0" lvl="5"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6pPr>
            <a:lvl7pPr marL="3200400" marR="0" lvl="6"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7pPr>
            <a:lvl8pPr marL="3657600" marR="0" lvl="7"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8pPr>
            <a:lvl9pPr marL="4114800" marR="0" lvl="8"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p:nvPr/>
        </p:nvSpPr>
        <p:spPr>
          <a:xfrm>
            <a:off x="2232025" y="6378575"/>
            <a:ext cx="5616575" cy="354012"/>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305FA3"/>
              </a:buClr>
              <a:buSzPts val="1300"/>
              <a:buFont typeface="Arial Narrow"/>
              <a:buNone/>
            </a:pPr>
            <a:r>
              <a:rPr lang="en-US" sz="1300" b="1" i="1" u="none" strike="noStrike" cap="none">
                <a:solidFill>
                  <a:srgbClr val="305FA3"/>
                </a:solidFill>
                <a:latin typeface="Arial Narrow"/>
                <a:ea typeface="Arial Narrow"/>
                <a:cs typeface="Arial Narrow"/>
                <a:sym typeface="Arial Narrow"/>
              </a:rPr>
              <a:t>Instruktørmøde den 01/06-2017</a:t>
            </a:r>
            <a:endParaRPr/>
          </a:p>
          <a:p>
            <a:pPr marL="0" marR="0" lvl="0" indent="0" algn="ctr" rtl="0">
              <a:lnSpc>
                <a:spcPct val="100000"/>
              </a:lnSpc>
              <a:spcBef>
                <a:spcPts val="0"/>
              </a:spcBef>
              <a:spcAft>
                <a:spcPts val="0"/>
              </a:spcAft>
              <a:buClr>
                <a:schemeClr val="dk1"/>
              </a:buClr>
              <a:buSzPts val="1000"/>
              <a:buFont typeface="Arial Narrow"/>
              <a:buNone/>
            </a:pPr>
            <a:r>
              <a:rPr lang="en-US" sz="1000" b="0" i="1" u="none" strike="noStrike" cap="none">
                <a:solidFill>
                  <a:schemeClr val="dk1"/>
                </a:solidFill>
                <a:latin typeface="Arial Narrow"/>
                <a:ea typeface="Arial Narrow"/>
                <a:cs typeface="Arial Narrow"/>
                <a:sym typeface="Arial Narrow"/>
              </a:rPr>
              <a:t>Copyright © Lund&amp;Bendsen A/S</a:t>
            </a:r>
            <a:endParaRPr/>
          </a:p>
        </p:txBody>
      </p:sp>
      <p:sp>
        <p:nvSpPr>
          <p:cNvPr id="7" name="Google Shape;7;p1"/>
          <p:cNvSpPr txBox="1"/>
          <p:nvPr/>
        </p:nvSpPr>
        <p:spPr>
          <a:xfrm>
            <a:off x="3175" y="0"/>
            <a:ext cx="10077450" cy="188912"/>
          </a:xfrm>
          <a:prstGeom prst="rect">
            <a:avLst/>
          </a:prstGeom>
          <a:noFill/>
          <a:ln>
            <a:noFill/>
          </a:ln>
        </p:spPr>
        <p:txBody>
          <a:bodyPr spcFirstLastPara="1" wrap="square" lIns="36000" tIns="36000" rIns="0" bIns="0" anchor="t" anchorCtr="0">
            <a:noAutofit/>
          </a:bodyPr>
          <a:lstStyle/>
          <a:p>
            <a:pPr marL="0" marR="0" lvl="0" indent="0" algn="l" rtl="0">
              <a:lnSpc>
                <a:spcPct val="100000"/>
              </a:lnSpc>
              <a:spcBef>
                <a:spcPts val="0"/>
              </a:spcBef>
              <a:spcAft>
                <a:spcPts val="0"/>
              </a:spcAft>
              <a:buClr>
                <a:schemeClr val="dk1"/>
              </a:buClr>
              <a:buSzPts val="1000"/>
              <a:buFont typeface="Arial Narrow"/>
              <a:buNone/>
            </a:pPr>
            <a:r>
              <a:rPr lang="en-US" sz="1000" b="0" i="1" u="none" strike="noStrike" cap="none">
                <a:solidFill>
                  <a:schemeClr val="dk1"/>
                </a:solidFill>
                <a:latin typeface="Arial Narrow"/>
                <a:ea typeface="Arial Narrow"/>
                <a:cs typeface="Arial Narrow"/>
                <a:sym typeface="Arial Narrow"/>
              </a:rPr>
              <a:t> </a:t>
            </a:r>
            <a:endParaRPr/>
          </a:p>
        </p:txBody>
      </p:sp>
      <p:pic>
        <p:nvPicPr>
          <p:cNvPr id="8" name="Google Shape;8;p1"/>
          <p:cNvPicPr preferRelativeResize="0"/>
          <p:nvPr/>
        </p:nvPicPr>
        <p:blipFill rotWithShape="1">
          <a:blip r:embed="rId3">
            <a:alphaModFix/>
          </a:blip>
          <a:srcRect/>
          <a:stretch/>
        </p:blipFill>
        <p:spPr>
          <a:xfrm>
            <a:off x="0" y="0"/>
            <a:ext cx="10058400" cy="800100"/>
          </a:xfrm>
          <a:prstGeom prst="rect">
            <a:avLst/>
          </a:prstGeom>
          <a:noFill/>
          <a:ln>
            <a:noFill/>
          </a:ln>
        </p:spPr>
      </p:pic>
      <p:sp>
        <p:nvSpPr>
          <p:cNvPr id="9" name="Google Shape;9;p1"/>
          <p:cNvSpPr/>
          <p:nvPr/>
        </p:nvSpPr>
        <p:spPr>
          <a:xfrm>
            <a:off x="7856537" y="6378575"/>
            <a:ext cx="579437" cy="381000"/>
          </a:xfrm>
          <a:prstGeom prst="parallelogram">
            <a:avLst>
              <a:gd name="adj" fmla="val 6660"/>
            </a:avLst>
          </a:prstGeom>
          <a:solidFill>
            <a:srgbClr val="345FA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1" i="0" u="none">
              <a:solidFill>
                <a:schemeClr val="dk1"/>
              </a:solidFill>
              <a:latin typeface="Arial Narrow"/>
              <a:ea typeface="Arial Narrow"/>
              <a:cs typeface="Arial Narrow"/>
              <a:sym typeface="Arial Narrow"/>
            </a:endParaRPr>
          </a:p>
        </p:txBody>
      </p:sp>
      <p:sp>
        <p:nvSpPr>
          <p:cNvPr id="10" name="Google Shape;10;p1"/>
          <p:cNvSpPr txBox="1"/>
          <p:nvPr/>
        </p:nvSpPr>
        <p:spPr>
          <a:xfrm>
            <a:off x="8064500" y="6378575"/>
            <a:ext cx="2016125" cy="381000"/>
          </a:xfrm>
          <a:prstGeom prst="rect">
            <a:avLst/>
          </a:prstGeom>
          <a:solidFill>
            <a:srgbClr val="345FA3"/>
          </a:solidFill>
          <a:ln>
            <a:noFill/>
          </a:ln>
        </p:spPr>
        <p:txBody>
          <a:bodyPr spcFirstLastPara="1" wrap="square" lIns="91425" tIns="91425" rIns="216000" bIns="45700" anchor="ctr" anchorCtr="0">
            <a:noAutofit/>
          </a:bodyPr>
          <a:lstStyle/>
          <a:p>
            <a:pPr marL="0" marR="0" lvl="0" indent="0" algn="r" rtl="0">
              <a:lnSpc>
                <a:spcPct val="100000"/>
              </a:lnSpc>
              <a:spcBef>
                <a:spcPts val="0"/>
              </a:spcBef>
              <a:spcAft>
                <a:spcPts val="0"/>
              </a:spcAft>
              <a:buClr>
                <a:schemeClr val="lt1"/>
              </a:buClr>
              <a:buSzPts val="1600"/>
              <a:buFont typeface="Arial"/>
              <a:buNone/>
            </a:pPr>
            <a:r>
              <a:rPr lang="en-US" sz="1600" b="0" i="1" u="none">
                <a:solidFill>
                  <a:schemeClr val="lt1"/>
                </a:solidFill>
                <a:latin typeface="Arial"/>
                <a:ea typeface="Arial"/>
                <a:cs typeface="Arial"/>
                <a:sym typeface="Arial"/>
              </a:rPr>
              <a:t>Side </a:t>
            </a:r>
            <a:fld id="{00000000-1234-1234-1234-123412341234}" type="slidenum">
              <a:rPr lang="en-US" sz="1600" b="0" i="1" u="none">
                <a:solidFill>
                  <a:schemeClr val="lt1"/>
                </a:solidFill>
                <a:latin typeface="Arial"/>
                <a:ea typeface="Arial"/>
                <a:cs typeface="Arial"/>
                <a:sym typeface="Arial"/>
              </a:rPr>
              <a:t>‹nr.›</a:t>
            </a:fld>
            <a:endParaRPr/>
          </a:p>
        </p:txBody>
      </p:sp>
      <p:sp>
        <p:nvSpPr>
          <p:cNvPr id="11" name="Google Shape;11;p1"/>
          <p:cNvSpPr txBox="1"/>
          <p:nvPr/>
        </p:nvSpPr>
        <p:spPr>
          <a:xfrm>
            <a:off x="-14287" y="-257175"/>
            <a:ext cx="10094912" cy="7372350"/>
          </a:xfrm>
          <a:prstGeom prst="rect">
            <a:avLst/>
          </a:prstGeom>
          <a:solidFill>
            <a:srgbClr val="325FA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1" i="0" u="none">
              <a:solidFill>
                <a:schemeClr val="dk1"/>
              </a:solidFill>
              <a:latin typeface="Arial Narrow"/>
              <a:ea typeface="Arial Narrow"/>
              <a:cs typeface="Arial Narrow"/>
              <a:sym typeface="Arial Narrow"/>
            </a:endParaRPr>
          </a:p>
        </p:txBody>
      </p:sp>
      <p:pic>
        <p:nvPicPr>
          <p:cNvPr id="12" name="Google Shape;12;p1"/>
          <p:cNvPicPr preferRelativeResize="0"/>
          <p:nvPr/>
        </p:nvPicPr>
        <p:blipFill rotWithShape="1">
          <a:blip r:embed="rId4">
            <a:alphaModFix/>
          </a:blip>
          <a:srcRect/>
          <a:stretch/>
        </p:blipFill>
        <p:spPr>
          <a:xfrm>
            <a:off x="-2160587" y="-19050"/>
            <a:ext cx="6316662" cy="6858000"/>
          </a:xfrm>
          <a:prstGeom prst="rect">
            <a:avLst/>
          </a:prstGeom>
          <a:noFill/>
          <a:ln>
            <a:noFill/>
          </a:ln>
        </p:spPr>
      </p:pic>
      <p:pic>
        <p:nvPicPr>
          <p:cNvPr id="13" name="Google Shape;13;p1"/>
          <p:cNvPicPr preferRelativeResize="0"/>
          <p:nvPr/>
        </p:nvPicPr>
        <p:blipFill rotWithShape="1">
          <a:blip r:embed="rId5">
            <a:alphaModFix/>
          </a:blip>
          <a:srcRect/>
          <a:stretch/>
        </p:blipFill>
        <p:spPr>
          <a:xfrm>
            <a:off x="7993062" y="144462"/>
            <a:ext cx="1927225" cy="461962"/>
          </a:xfrm>
          <a:prstGeom prst="rect">
            <a:avLst/>
          </a:prstGeom>
          <a:noFill/>
          <a:ln>
            <a:noFill/>
          </a:ln>
        </p:spPr>
      </p:pic>
      <p:sp>
        <p:nvSpPr>
          <p:cNvPr id="14" name="Google Shape;14;p1"/>
          <p:cNvSpPr txBox="1">
            <a:spLocks noGrp="1"/>
          </p:cNvSpPr>
          <p:nvPr>
            <p:ph type="body" idx="1"/>
          </p:nvPr>
        </p:nvSpPr>
        <p:spPr>
          <a:xfrm>
            <a:off x="360362" y="1052512"/>
            <a:ext cx="9359900" cy="5184775"/>
          </a:xfrm>
          <a:prstGeom prst="rect">
            <a:avLst/>
          </a:prstGeom>
          <a:noFill/>
          <a:ln>
            <a:noFill/>
          </a:ln>
        </p:spPr>
        <p:txBody>
          <a:bodyPr spcFirstLastPara="1" wrap="square" lIns="91425" tIns="91425" rIns="91425" bIns="91425" anchor="t" anchorCtr="0">
            <a:noAutofit/>
          </a:bodyPr>
          <a:lstStyle>
            <a:lvl1pPr marL="457200" marR="0" lvl="0" indent="-444500" algn="l" rtl="0">
              <a:spcBef>
                <a:spcPts val="680"/>
              </a:spcBef>
              <a:spcAft>
                <a:spcPts val="0"/>
              </a:spcAft>
              <a:buClr>
                <a:schemeClr val="dk1"/>
              </a:buClr>
              <a:buSzPts val="3400"/>
              <a:buFont typeface="Arial"/>
              <a:buChar char="•"/>
              <a:defRPr sz="3400" b="0" i="0" u="none" strike="noStrike" cap="none">
                <a:solidFill>
                  <a:schemeClr val="dk1"/>
                </a:solidFill>
                <a:latin typeface="Arial"/>
                <a:ea typeface="Arial"/>
                <a:cs typeface="Arial"/>
                <a:sym typeface="Arial"/>
              </a:defRPr>
            </a:lvl1pPr>
            <a:lvl2pPr marL="914400" marR="0" lvl="1" indent="-419100" algn="l" rtl="0">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2pPr>
            <a:lvl3pPr marL="1371600" marR="0" lvl="2" indent="-387350" algn="l" rtl="0">
              <a:spcBef>
                <a:spcPts val="500"/>
              </a:spcBef>
              <a:spcAft>
                <a:spcPts val="0"/>
              </a:spcAft>
              <a:buClr>
                <a:schemeClr val="dk1"/>
              </a:buClr>
              <a:buSzPts val="2500"/>
              <a:buFont typeface="Arial"/>
              <a:buChar char="•"/>
              <a:defRPr sz="2500" b="0" i="0" u="none" strike="noStrike" cap="none">
                <a:solidFill>
                  <a:schemeClr val="dk1"/>
                </a:solidFill>
                <a:latin typeface="Arial"/>
                <a:ea typeface="Arial"/>
                <a:cs typeface="Arial"/>
                <a:sym typeface="Arial"/>
              </a:defRPr>
            </a:lvl3pPr>
            <a:lvl4pPr marL="1828800" marR="0" lvl="3"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4pPr>
            <a:lvl5pPr marL="2286000" marR="0" lvl="4"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5pPr>
            <a:lvl6pPr marL="2743200" marR="0" lvl="5"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6pPr>
            <a:lvl7pPr marL="3200400" marR="0" lvl="6"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7pPr>
            <a:lvl8pPr marL="3657600" marR="0" lvl="7"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8pPr>
            <a:lvl9pPr marL="4114800" marR="0" lvl="8"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
        <p:cNvGrpSpPr/>
        <p:nvPr/>
      </p:nvGrpSpPr>
      <p:grpSpPr>
        <a:xfrm>
          <a:off x="0" y="0"/>
          <a:ext cx="0" cy="0"/>
          <a:chOff x="0" y="0"/>
          <a:chExt cx="0" cy="0"/>
        </a:xfrm>
      </p:grpSpPr>
      <p:sp>
        <p:nvSpPr>
          <p:cNvPr id="39" name="Google Shape;39;p7"/>
          <p:cNvSpPr txBox="1">
            <a:spLocks noGrp="1"/>
          </p:cNvSpPr>
          <p:nvPr>
            <p:ph type="body" idx="1"/>
          </p:nvPr>
        </p:nvSpPr>
        <p:spPr>
          <a:xfrm>
            <a:off x="360362" y="1052512"/>
            <a:ext cx="9359900" cy="5184775"/>
          </a:xfrm>
          <a:prstGeom prst="rect">
            <a:avLst/>
          </a:prstGeom>
          <a:noFill/>
          <a:ln>
            <a:noFill/>
          </a:ln>
        </p:spPr>
        <p:txBody>
          <a:bodyPr spcFirstLastPara="1" wrap="square" lIns="91425" tIns="91425" rIns="91425" bIns="91425" anchor="t" anchorCtr="0">
            <a:noAutofit/>
          </a:bodyPr>
          <a:lstStyle>
            <a:lvl1pPr marL="457200" marR="0" lvl="0" indent="-444500" algn="l" rtl="0">
              <a:spcBef>
                <a:spcPts val="680"/>
              </a:spcBef>
              <a:spcAft>
                <a:spcPts val="0"/>
              </a:spcAft>
              <a:buClr>
                <a:schemeClr val="dk1"/>
              </a:buClr>
              <a:buSzPts val="3400"/>
              <a:buFont typeface="Arial"/>
              <a:buChar char="•"/>
              <a:defRPr sz="3400" b="0" i="0" u="none" strike="noStrike" cap="none">
                <a:solidFill>
                  <a:schemeClr val="dk1"/>
                </a:solidFill>
                <a:latin typeface="Arial"/>
                <a:ea typeface="Arial"/>
                <a:cs typeface="Arial"/>
                <a:sym typeface="Arial"/>
              </a:defRPr>
            </a:lvl1pPr>
            <a:lvl2pPr marL="914400" marR="0" lvl="1" indent="-419100" algn="l" rtl="0">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2pPr>
            <a:lvl3pPr marL="1371600" marR="0" lvl="2" indent="-387350" algn="l" rtl="0">
              <a:spcBef>
                <a:spcPts val="500"/>
              </a:spcBef>
              <a:spcAft>
                <a:spcPts val="0"/>
              </a:spcAft>
              <a:buClr>
                <a:schemeClr val="dk1"/>
              </a:buClr>
              <a:buSzPts val="2500"/>
              <a:buFont typeface="Arial"/>
              <a:buChar char="•"/>
              <a:defRPr sz="2500" b="0" i="0" u="none" strike="noStrike" cap="none">
                <a:solidFill>
                  <a:schemeClr val="dk1"/>
                </a:solidFill>
                <a:latin typeface="Arial"/>
                <a:ea typeface="Arial"/>
                <a:cs typeface="Arial"/>
                <a:sym typeface="Arial"/>
              </a:defRPr>
            </a:lvl3pPr>
            <a:lvl4pPr marL="1828800" marR="0" lvl="3"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4pPr>
            <a:lvl5pPr marL="2286000" marR="0" lvl="4" indent="-361950" algn="l" rtl="0">
              <a:spcBef>
                <a:spcPts val="42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5pPr>
            <a:lvl6pPr marL="2743200" marR="0" lvl="5"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6pPr>
            <a:lvl7pPr marL="3200400" marR="0" lvl="6"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7pPr>
            <a:lvl8pPr marL="3657600" marR="0" lvl="7"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8pPr>
            <a:lvl9pPr marL="4114800" marR="0" lvl="8" indent="-361950" algn="l" rtl="0">
              <a:spcBef>
                <a:spcPts val="420"/>
              </a:spcBef>
              <a:spcAft>
                <a:spcPts val="0"/>
              </a:spcAft>
              <a:buClr>
                <a:schemeClr val="dk1"/>
              </a:buClr>
              <a:buSzPts val="2100"/>
              <a:buFont typeface="Times New Roman"/>
              <a:buChar char="»"/>
              <a:defRPr sz="2100" b="0" i="0" u="none" strike="noStrike" cap="none">
                <a:solidFill>
                  <a:schemeClr val="dk1"/>
                </a:solidFill>
                <a:latin typeface="Times New Roman"/>
                <a:ea typeface="Times New Roman"/>
                <a:cs typeface="Times New Roman"/>
                <a:sym typeface="Times New Roman"/>
              </a:defRPr>
            </a:lvl9pPr>
          </a:lstStyle>
          <a:p>
            <a:endParaRPr/>
          </a:p>
        </p:txBody>
      </p:sp>
      <p:sp>
        <p:nvSpPr>
          <p:cNvPr id="41" name="Google Shape;41;p7"/>
          <p:cNvSpPr txBox="1"/>
          <p:nvPr/>
        </p:nvSpPr>
        <p:spPr>
          <a:xfrm>
            <a:off x="3175" y="0"/>
            <a:ext cx="10077450" cy="188912"/>
          </a:xfrm>
          <a:prstGeom prst="rect">
            <a:avLst/>
          </a:prstGeom>
          <a:noFill/>
          <a:ln>
            <a:noFill/>
          </a:ln>
        </p:spPr>
        <p:txBody>
          <a:bodyPr spcFirstLastPara="1" wrap="square" lIns="36000" tIns="36000" rIns="0" bIns="0" anchor="t" anchorCtr="0">
            <a:noAutofit/>
          </a:bodyPr>
          <a:lstStyle/>
          <a:p>
            <a:pPr marL="0" marR="0" lvl="0" indent="0" algn="l" rtl="0">
              <a:lnSpc>
                <a:spcPct val="100000"/>
              </a:lnSpc>
              <a:spcBef>
                <a:spcPts val="0"/>
              </a:spcBef>
              <a:spcAft>
                <a:spcPts val="0"/>
              </a:spcAft>
              <a:buClr>
                <a:schemeClr val="dk1"/>
              </a:buClr>
              <a:buSzPts val="1000"/>
              <a:buFont typeface="Arial Narrow"/>
              <a:buNone/>
            </a:pPr>
            <a:r>
              <a:rPr lang="en-US" sz="1000" b="0" i="1" u="none">
                <a:solidFill>
                  <a:schemeClr val="dk1"/>
                </a:solidFill>
                <a:latin typeface="Arial Narrow"/>
                <a:ea typeface="Arial Narrow"/>
                <a:cs typeface="Arial Narrow"/>
                <a:sym typeface="Arial Narrow"/>
              </a:rPr>
              <a:t> </a:t>
            </a:r>
            <a:endParaRPr/>
          </a:p>
        </p:txBody>
      </p:sp>
      <p:pic>
        <p:nvPicPr>
          <p:cNvPr id="42" name="Google Shape;42;p7"/>
          <p:cNvPicPr preferRelativeResize="0"/>
          <p:nvPr/>
        </p:nvPicPr>
        <p:blipFill rotWithShape="1">
          <a:blip r:embed="rId3">
            <a:alphaModFix/>
          </a:blip>
          <a:srcRect/>
          <a:stretch/>
        </p:blipFill>
        <p:spPr>
          <a:xfrm>
            <a:off x="0" y="0"/>
            <a:ext cx="10058400" cy="800100"/>
          </a:xfrm>
          <a:prstGeom prst="rect">
            <a:avLst/>
          </a:prstGeom>
          <a:noFill/>
          <a:ln>
            <a:noFill/>
          </a:ln>
        </p:spPr>
      </p:pic>
      <p:sp>
        <p:nvSpPr>
          <p:cNvPr id="43" name="Google Shape;43;p7"/>
          <p:cNvSpPr/>
          <p:nvPr/>
        </p:nvSpPr>
        <p:spPr>
          <a:xfrm>
            <a:off x="7856537" y="6378575"/>
            <a:ext cx="579437" cy="381000"/>
          </a:xfrm>
          <a:prstGeom prst="parallelogram">
            <a:avLst>
              <a:gd name="adj" fmla="val 6660"/>
            </a:avLst>
          </a:prstGeom>
          <a:solidFill>
            <a:srgbClr val="345FA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2400" b="1" i="0" u="none">
              <a:solidFill>
                <a:schemeClr val="dk1"/>
              </a:solidFill>
              <a:latin typeface="Arial Narrow"/>
              <a:ea typeface="Arial Narrow"/>
              <a:cs typeface="Arial Narrow"/>
              <a:sym typeface="Arial Narrow"/>
            </a:endParaRPr>
          </a:p>
        </p:txBody>
      </p:sp>
      <p:sp>
        <p:nvSpPr>
          <p:cNvPr id="44" name="Google Shape;44;p7"/>
          <p:cNvSpPr txBox="1"/>
          <p:nvPr/>
        </p:nvSpPr>
        <p:spPr>
          <a:xfrm>
            <a:off x="8064500" y="6378575"/>
            <a:ext cx="2016125" cy="381000"/>
          </a:xfrm>
          <a:prstGeom prst="rect">
            <a:avLst/>
          </a:prstGeom>
          <a:solidFill>
            <a:srgbClr val="345FA3"/>
          </a:solidFill>
          <a:ln>
            <a:noFill/>
          </a:ln>
        </p:spPr>
        <p:txBody>
          <a:bodyPr spcFirstLastPara="1" wrap="square" lIns="91425" tIns="91425" rIns="216000" bIns="45700" anchor="ctr" anchorCtr="0">
            <a:noAutofit/>
          </a:bodyPr>
          <a:lstStyle/>
          <a:p>
            <a:pPr marL="0" marR="0" lvl="0" indent="0" algn="r" rtl="0">
              <a:lnSpc>
                <a:spcPct val="100000"/>
              </a:lnSpc>
              <a:spcBef>
                <a:spcPts val="0"/>
              </a:spcBef>
              <a:spcAft>
                <a:spcPts val="0"/>
              </a:spcAft>
              <a:buClr>
                <a:schemeClr val="lt1"/>
              </a:buClr>
              <a:buSzPts val="1600"/>
              <a:buFont typeface="Arial"/>
              <a:buNone/>
            </a:pPr>
            <a:r>
              <a:rPr lang="en-US" sz="1600" b="0" i="1" u="none">
                <a:solidFill>
                  <a:schemeClr val="lt1"/>
                </a:solidFill>
                <a:latin typeface="Arial"/>
                <a:ea typeface="Arial"/>
                <a:cs typeface="Arial"/>
                <a:sym typeface="Arial"/>
              </a:rPr>
              <a:t>Side </a:t>
            </a:r>
            <a:fld id="{00000000-1234-1234-1234-123412341234}" type="slidenum">
              <a:rPr lang="en-US" sz="1600" b="0" i="1" u="none">
                <a:solidFill>
                  <a:schemeClr val="lt1"/>
                </a:solidFill>
                <a:latin typeface="Arial"/>
                <a:ea typeface="Arial"/>
                <a:cs typeface="Arial"/>
                <a:sym typeface="Arial"/>
              </a:rPr>
              <a:t>‹nr.›</a:t>
            </a:fld>
            <a:endParaRPr/>
          </a:p>
        </p:txBody>
      </p:sp>
    </p:spTree>
  </p:cSld>
  <p:clrMap bg1="lt1" tx1="dk1" bg2="dk2" tx2="lt2" accent1="accent1" accent2="accent2" accent3="accent3" accent4="accent4" accent5="accent5" accent6="accent6" hlink="hlink" folHlink="folHlink"/>
  <p:sldLayoutIdLst>
    <p:sldLayoutId id="214748365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2"/>
          <p:cNvSpPr txBox="1">
            <a:spLocks noGrp="1"/>
          </p:cNvSpPr>
          <p:nvPr>
            <p:ph type="ctrTitle"/>
          </p:nvPr>
        </p:nvSpPr>
        <p:spPr>
          <a:xfrm>
            <a:off x="0" y="2130425"/>
            <a:ext cx="10080625" cy="295433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8000"/>
              <a:buFont typeface="Arial Narrow"/>
              <a:buNone/>
            </a:pPr>
            <a:r>
              <a:rPr lang="en-US" sz="8000" b="1" i="1" u="none" strike="noStrike" cap="none">
                <a:solidFill>
                  <a:schemeClr val="lt1"/>
                </a:solidFill>
                <a:latin typeface="Arial Narrow"/>
                <a:ea typeface="Arial Narrow"/>
                <a:cs typeface="Arial Narrow"/>
                <a:sym typeface="Arial Narrow"/>
              </a:rPr>
              <a:t>Kafka overview</a:t>
            </a:r>
            <a:endParaRPr sz="4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5CDDAE-FCF7-A497-673F-1881AD7169B4}"/>
              </a:ext>
            </a:extLst>
          </p:cNvPr>
          <p:cNvSpPr>
            <a:spLocks noGrp="1"/>
          </p:cNvSpPr>
          <p:nvPr>
            <p:ph type="title"/>
          </p:nvPr>
        </p:nvSpPr>
        <p:spPr/>
        <p:txBody>
          <a:bodyPr/>
          <a:lstStyle/>
          <a:p>
            <a:r>
              <a:rPr lang="en-US" dirty="0"/>
              <a:t>Exercise</a:t>
            </a:r>
          </a:p>
        </p:txBody>
      </p:sp>
      <p:sp>
        <p:nvSpPr>
          <p:cNvPr id="3" name="Pladsholder til tekst 2">
            <a:extLst>
              <a:ext uri="{FF2B5EF4-FFF2-40B4-BE49-F238E27FC236}">
                <a16:creationId xmlns:a16="http://schemas.microsoft.com/office/drawing/2014/main" id="{80C1C17C-BC0C-30C9-E081-9FCDB0B24CEB}"/>
              </a:ext>
            </a:extLst>
          </p:cNvPr>
          <p:cNvSpPr>
            <a:spLocks noGrp="1"/>
          </p:cNvSpPr>
          <p:nvPr>
            <p:ph type="body" idx="1"/>
          </p:nvPr>
        </p:nvSpPr>
        <p:spPr>
          <a:xfrm>
            <a:off x="360362" y="1052512"/>
            <a:ext cx="8135938" cy="5184775"/>
          </a:xfrm>
          <a:ln/>
        </p:spPr>
        <p:style>
          <a:lnRef idx="1">
            <a:schemeClr val="dk1"/>
          </a:lnRef>
          <a:fillRef idx="2">
            <a:schemeClr val="dk1"/>
          </a:fillRef>
          <a:effectRef idx="1">
            <a:schemeClr val="dk1"/>
          </a:effectRef>
          <a:fontRef idx="minor">
            <a:schemeClr val="dk1"/>
          </a:fontRef>
        </p:style>
        <p:txBody>
          <a:bodyPr/>
          <a:lstStyle/>
          <a:p>
            <a:r>
              <a:rPr lang="en-US" sz="2000" dirty="0"/>
              <a:t>Start </a:t>
            </a:r>
            <a:r>
              <a:rPr lang="en-US" sz="2000" dirty="0" err="1"/>
              <a:t>kafka</a:t>
            </a:r>
            <a:r>
              <a:rPr lang="en-US" sz="2000" dirty="0"/>
              <a:t> cluster</a:t>
            </a:r>
          </a:p>
          <a:p>
            <a:pPr lvl="1"/>
            <a:r>
              <a:rPr lang="en-US" sz="1200" dirty="0"/>
              <a:t>Make sure </a:t>
            </a:r>
            <a:r>
              <a:rPr lang="en-US" sz="1200" dirty="0" err="1"/>
              <a:t>DockerDesktop</a:t>
            </a:r>
            <a:r>
              <a:rPr lang="en-US" sz="1200" dirty="0"/>
              <a:t> is running</a:t>
            </a: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Open PowerShell and navigate to &lt;project-folder&gt;/docker</a:t>
            </a:r>
            <a:endParaRPr lang="da-DK" sz="12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Run command </a:t>
            </a:r>
            <a:r>
              <a:rPr lang="en-US" sz="1200" b="1" kern="100" dirty="0">
                <a:effectLst/>
                <a:latin typeface="Arial" panose="020B0604020202020204" pitchFamily="34" charset="0"/>
                <a:ea typeface="Calibri" panose="020F0502020204030204" pitchFamily="34" charset="0"/>
                <a:cs typeface="Times New Roman" panose="02020603050405020304" pitchFamily="18" charset="0"/>
              </a:rPr>
              <a:t>docker run hello-world</a:t>
            </a:r>
            <a:r>
              <a:rPr lang="en-US" sz="1200" kern="100" dirty="0">
                <a:effectLst/>
                <a:latin typeface="Arial" panose="020B0604020202020204" pitchFamily="34" charset="0"/>
                <a:ea typeface="Calibri" panose="020F0502020204030204" pitchFamily="34" charset="0"/>
                <a:cs typeface="Times New Roman" panose="02020603050405020304" pitchFamily="18" charset="0"/>
              </a:rPr>
              <a:t> to see if docker I up and running</a:t>
            </a:r>
            <a:endParaRPr lang="da-DK" sz="12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Type </a:t>
            </a:r>
            <a:r>
              <a:rPr lang="en-US" sz="1200" b="1" kern="100" dirty="0">
                <a:effectLst/>
                <a:latin typeface="Arial" panose="020B0604020202020204" pitchFamily="34" charset="0"/>
                <a:ea typeface="Calibri" panose="020F0502020204030204" pitchFamily="34" charset="0"/>
                <a:cs typeface="Times New Roman" panose="02020603050405020304" pitchFamily="18" charset="0"/>
              </a:rPr>
              <a:t>docker-compose.exe up –d</a:t>
            </a:r>
            <a:endParaRPr lang="da-DK" sz="12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This will start a cluster with one zookeeper server and two Kafka brokers in detached mode. </a:t>
            </a:r>
          </a:p>
          <a:p>
            <a:pPr lvl="1"/>
            <a:r>
              <a:rPr lang="en-US" sz="1200" kern="100" dirty="0">
                <a:solidFill>
                  <a:srgbClr val="C00000"/>
                </a:solidFill>
                <a:latin typeface="Arial" panose="020B0604020202020204" pitchFamily="34" charset="0"/>
                <a:ea typeface="Calibri" panose="020F0502020204030204" pitchFamily="34" charset="0"/>
                <a:cs typeface="Times New Roman" panose="02020603050405020304" pitchFamily="18" charset="0"/>
              </a:rPr>
              <a:t>Expect </a:t>
            </a:r>
            <a:r>
              <a:rPr lang="en-US" sz="1200" kern="100" dirty="0">
                <a:solidFill>
                  <a:srgbClr val="C00000"/>
                </a:solidFill>
                <a:effectLst/>
                <a:latin typeface="Arial" panose="020B0604020202020204" pitchFamily="34" charset="0"/>
                <a:ea typeface="Calibri" panose="020F0502020204030204" pitchFamily="34" charset="0"/>
                <a:cs typeface="Times New Roman" panose="02020603050405020304" pitchFamily="18" charset="0"/>
              </a:rPr>
              <a:t>5 min install time!</a:t>
            </a:r>
          </a:p>
          <a:p>
            <a:pPr lvl="1"/>
            <a:r>
              <a:rPr lang="en-US" sz="1200" kern="100" dirty="0">
                <a:solidFill>
                  <a:srgbClr val="C00000"/>
                </a:solidFill>
                <a:latin typeface="Arial" panose="020B0604020202020204" pitchFamily="34" charset="0"/>
                <a:ea typeface="Calibri" panose="020F0502020204030204" pitchFamily="34" charset="0"/>
                <a:cs typeface="Times New Roman" panose="02020603050405020304" pitchFamily="18" charset="0"/>
              </a:rPr>
              <a:t>Make sure to keep this window running </a:t>
            </a:r>
            <a:endParaRPr lang="da-DK" sz="1200" kern="100" dirty="0">
              <a:solidFill>
                <a:srgbClr val="C00000"/>
              </a:solidFill>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All services are running in docker containers. The two brokers are exposed on port 29092 and 39092 on the host network</a:t>
            </a:r>
            <a:endParaRPr lang="da-DK" sz="12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Open a new PowerShell window and navigate to &lt;project-folder&gt;/docker</a:t>
            </a:r>
            <a:endParaRPr lang="da-DK" sz="12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Type </a:t>
            </a:r>
            <a:r>
              <a:rPr lang="en-US" sz="1200" b="1" kern="100" dirty="0">
                <a:effectLst/>
                <a:latin typeface="Arial" panose="020B0604020202020204" pitchFamily="34" charset="0"/>
                <a:ea typeface="Calibri" panose="020F0502020204030204" pitchFamily="34" charset="0"/>
                <a:cs typeface="Times New Roman" panose="02020603050405020304" pitchFamily="18" charset="0"/>
              </a:rPr>
              <a:t>docker </a:t>
            </a:r>
            <a:r>
              <a:rPr lang="en-US" sz="1200" b="1" kern="100" dirty="0" err="1">
                <a:effectLst/>
                <a:latin typeface="Arial" panose="020B0604020202020204" pitchFamily="34" charset="0"/>
                <a:ea typeface="Calibri" panose="020F0502020204030204" pitchFamily="34" charset="0"/>
                <a:cs typeface="Times New Roman" panose="02020603050405020304" pitchFamily="18" charset="0"/>
              </a:rPr>
              <a:t>ps</a:t>
            </a:r>
            <a:endParaRPr lang="da-DK" sz="1200" b="1"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200" kern="100" dirty="0">
                <a:effectLst/>
                <a:latin typeface="Arial" panose="020B0604020202020204" pitchFamily="34" charset="0"/>
                <a:ea typeface="Calibri" panose="020F0502020204030204" pitchFamily="34" charset="0"/>
                <a:cs typeface="Times New Roman" panose="02020603050405020304" pitchFamily="18" charset="0"/>
              </a:rPr>
              <a:t>You should see something like this, showing all running containers:</a:t>
            </a:r>
            <a:endParaRPr lang="da-DK" sz="12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495300" lvl="1" indent="0">
              <a:buNone/>
            </a:pPr>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pPr lvl="1"/>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000" dirty="0"/>
          </a:p>
          <a:p>
            <a:pPr marL="12700" indent="0">
              <a:buNone/>
            </a:pPr>
            <a:endParaRPr lang="en-US" sz="2000" dirty="0"/>
          </a:p>
          <a:p>
            <a:pPr marL="12700" indent="0">
              <a:buNone/>
            </a:pPr>
            <a:endParaRPr lang="en-US" sz="2000" dirty="0"/>
          </a:p>
          <a:p>
            <a:pPr marL="12700" indent="0">
              <a:buNone/>
            </a:pPr>
            <a:endParaRPr lang="en-US" sz="2000" dirty="0"/>
          </a:p>
          <a:p>
            <a:pPr marL="12700" indent="0">
              <a:buNone/>
            </a:pPr>
            <a:endParaRPr lang="en-US" sz="2000" dirty="0"/>
          </a:p>
        </p:txBody>
      </p:sp>
      <p:sp>
        <p:nvSpPr>
          <p:cNvPr id="9" name="Skriftrulle: lodret 8">
            <a:extLst>
              <a:ext uri="{FF2B5EF4-FFF2-40B4-BE49-F238E27FC236}">
                <a16:creationId xmlns:a16="http://schemas.microsoft.com/office/drawing/2014/main" id="{EFEA214E-60BB-2C5E-4D38-977174FE960F}"/>
              </a:ext>
            </a:extLst>
          </p:cNvPr>
          <p:cNvSpPr/>
          <p:nvPr/>
        </p:nvSpPr>
        <p:spPr>
          <a:xfrm>
            <a:off x="8686990" y="1052512"/>
            <a:ext cx="1033272" cy="1143000"/>
          </a:xfrm>
          <a:prstGeom prst="verticalScroll">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en-US" sz="3200" dirty="0">
                <a:ln w="0"/>
                <a:solidFill>
                  <a:schemeClr val="tx1"/>
                </a:solidFill>
                <a:effectLst>
                  <a:outerShdw blurRad="38100" dist="19050" dir="2700000" algn="tl" rotWithShape="0">
                    <a:schemeClr val="dk1">
                      <a:alpha val="40000"/>
                    </a:schemeClr>
                  </a:outerShdw>
                </a:effectLst>
              </a:rPr>
              <a:t>2.1</a:t>
            </a:r>
          </a:p>
        </p:txBody>
      </p:sp>
      <p:pic>
        <p:nvPicPr>
          <p:cNvPr id="6" name="Billede 5">
            <a:extLst>
              <a:ext uri="{FF2B5EF4-FFF2-40B4-BE49-F238E27FC236}">
                <a16:creationId xmlns:a16="http://schemas.microsoft.com/office/drawing/2014/main" id="{18E66302-2BA4-58F9-E289-F688A57F56F2}"/>
              </a:ext>
            </a:extLst>
          </p:cNvPr>
          <p:cNvPicPr>
            <a:picLocks noChangeAspect="1"/>
          </p:cNvPicPr>
          <p:nvPr/>
        </p:nvPicPr>
        <p:blipFill>
          <a:blip r:embed="rId2"/>
          <a:stretch>
            <a:fillRect/>
          </a:stretch>
        </p:blipFill>
        <p:spPr>
          <a:xfrm>
            <a:off x="513812" y="5029622"/>
            <a:ext cx="7829038" cy="962043"/>
          </a:xfrm>
          <a:prstGeom prst="rect">
            <a:avLst/>
          </a:prstGeom>
        </p:spPr>
      </p:pic>
    </p:spTree>
    <p:extLst>
      <p:ext uri="{BB962C8B-B14F-4D97-AF65-F5344CB8AC3E}">
        <p14:creationId xmlns:p14="http://schemas.microsoft.com/office/powerpoint/2010/main" val="1438488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6"/>
          <p:cNvSpPr txBox="1">
            <a:spLocks noGrp="1"/>
          </p:cNvSpPr>
          <p:nvPr>
            <p:ph type="title"/>
          </p:nvPr>
        </p:nvSpPr>
        <p:spPr>
          <a:xfrm>
            <a:off x="0" y="-11112"/>
            <a:ext cx="6119812" cy="77628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8F8F8"/>
              </a:buClr>
              <a:buSzPts val="3200"/>
              <a:buFont typeface="Arial Narrow"/>
              <a:buNone/>
            </a:pPr>
            <a:r>
              <a:rPr lang="en-US" sz="3200" b="1" i="1" u="none" strike="noStrike" cap="none" dirty="0">
                <a:solidFill>
                  <a:srgbClr val="F8F8F8"/>
                </a:solidFill>
                <a:latin typeface="Arial Narrow"/>
                <a:ea typeface="Arial Narrow"/>
                <a:cs typeface="Arial Narrow"/>
                <a:sym typeface="Arial Narrow"/>
              </a:rPr>
              <a:t>Kafka overview</a:t>
            </a:r>
            <a:endParaRPr dirty="0"/>
          </a:p>
        </p:txBody>
      </p:sp>
      <p:sp>
        <p:nvSpPr>
          <p:cNvPr id="264" name="Google Shape;264;p26"/>
          <p:cNvSpPr txBox="1">
            <a:spLocks noGrp="1"/>
          </p:cNvSpPr>
          <p:nvPr>
            <p:ph type="body" idx="1"/>
          </p:nvPr>
        </p:nvSpPr>
        <p:spPr>
          <a:xfrm>
            <a:off x="309562" y="868362"/>
            <a:ext cx="8085138" cy="1341438"/>
          </a:xfrm>
          <a:prstGeom prst="rect">
            <a:avLst/>
          </a:prstGeom>
          <a:noFill/>
          <a:ln>
            <a:noFill/>
          </a:ln>
        </p:spPr>
        <p:txBody>
          <a:bodyPr spcFirstLastPara="1" wrap="square" lIns="95750" tIns="47875" rIns="95750" bIns="47875" anchor="t" anchorCtr="0">
            <a:noAutofit/>
          </a:bodyPr>
          <a:lstStyle/>
          <a:p>
            <a:pPr marL="12700" indent="0" algn="l">
              <a:buNone/>
            </a:pPr>
            <a:r>
              <a:rPr lang="en-US" sz="1200" dirty="0">
                <a:solidFill>
                  <a:srgbClr val="374151"/>
                </a:solidFill>
                <a:latin typeface="+mn-lt"/>
              </a:rPr>
              <a:t>Kafka was originally built by LinkedIn to handle the growing amount of data streams in the company. Later it was open sourced. It’s a distributed log optimized for high-throughput. Today it is used by many companies because of its flexibility and additional features build around it like </a:t>
            </a:r>
            <a:r>
              <a:rPr lang="en-US" sz="1200" b="1" dirty="0">
                <a:solidFill>
                  <a:srgbClr val="374151"/>
                </a:solidFill>
                <a:latin typeface="+mn-lt"/>
              </a:rPr>
              <a:t>Kafka Streams</a:t>
            </a:r>
            <a:r>
              <a:rPr lang="en-US" sz="1200" dirty="0">
                <a:solidFill>
                  <a:srgbClr val="374151"/>
                </a:solidFill>
                <a:latin typeface="+mn-lt"/>
              </a:rPr>
              <a:t>, a declarative DSL API to simplify stream-processing, </a:t>
            </a:r>
            <a:r>
              <a:rPr lang="en-US" sz="1200" b="1" dirty="0">
                <a:solidFill>
                  <a:srgbClr val="374151"/>
                </a:solidFill>
                <a:latin typeface="+mn-lt"/>
              </a:rPr>
              <a:t>Kafka Connect</a:t>
            </a:r>
            <a:r>
              <a:rPr lang="en-US" sz="1200" dirty="0">
                <a:solidFill>
                  <a:srgbClr val="374151"/>
                </a:solidFill>
                <a:latin typeface="+mn-lt"/>
              </a:rPr>
              <a:t>, an integration product that provides pluggable connectors to consume and produce to/from external data stores. The name Kafka was chosen by one of the founders of Kafka, Jay Kreps, because he liked the author Franz Kafka, and he thought the product was optimized for writing.</a:t>
            </a:r>
          </a:p>
          <a:p>
            <a:pPr marL="12700" indent="0" algn="l">
              <a:buNone/>
            </a:pPr>
            <a:endParaRPr lang="en-US" sz="1200" dirty="0">
              <a:solidFill>
                <a:srgbClr val="374151"/>
              </a:solidFill>
              <a:latin typeface="+mn-lt"/>
            </a:endParaRPr>
          </a:p>
          <a:p>
            <a:pPr marL="12700" indent="0" algn="l">
              <a:buNone/>
            </a:pPr>
            <a:endParaRPr lang="da-DK" sz="1200" b="0" i="0" u="none" dirty="0">
              <a:solidFill>
                <a:schemeClr val="dk1"/>
              </a:solidFill>
              <a:latin typeface="+mn-lt"/>
              <a:ea typeface="Arial"/>
              <a:cs typeface="Arial"/>
              <a:sym typeface="Arial"/>
            </a:endParaRPr>
          </a:p>
        </p:txBody>
      </p:sp>
      <p:pic>
        <p:nvPicPr>
          <p:cNvPr id="1026" name="Picture 2">
            <a:extLst>
              <a:ext uri="{FF2B5EF4-FFF2-40B4-BE49-F238E27FC236}">
                <a16:creationId xmlns:a16="http://schemas.microsoft.com/office/drawing/2014/main" id="{A3B86EB7-0818-97D9-304C-46BEB8D87C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6900" y="1321089"/>
            <a:ext cx="1649208" cy="1649208"/>
          </a:xfrm>
          <a:prstGeom prst="rect">
            <a:avLst/>
          </a:prstGeom>
          <a:noFill/>
          <a:extLst>
            <a:ext uri="{909E8E84-426E-40DD-AFC4-6F175D3DCCD1}">
              <a14:hiddenFill xmlns:a14="http://schemas.microsoft.com/office/drawing/2010/main">
                <a:solidFill>
                  <a:srgbClr val="FFFFFF"/>
                </a:solidFill>
              </a14:hiddenFill>
            </a:ext>
          </a:extLst>
        </p:spPr>
      </p:pic>
      <p:pic>
        <p:nvPicPr>
          <p:cNvPr id="2" name="Billede 1">
            <a:extLst>
              <a:ext uri="{FF2B5EF4-FFF2-40B4-BE49-F238E27FC236}">
                <a16:creationId xmlns:a16="http://schemas.microsoft.com/office/drawing/2014/main" id="{392BCAF5-8C72-6F2A-899D-D320E96407A4}"/>
              </a:ext>
            </a:extLst>
          </p:cNvPr>
          <p:cNvPicPr>
            <a:picLocks/>
          </p:cNvPicPr>
          <p:nvPr/>
        </p:nvPicPr>
        <p:blipFill>
          <a:blip r:embed="rId4"/>
          <a:stretch>
            <a:fillRect/>
          </a:stretch>
        </p:blipFill>
        <p:spPr>
          <a:xfrm>
            <a:off x="6045200" y="3400044"/>
            <a:ext cx="3786187" cy="2387396"/>
          </a:xfrm>
          <a:prstGeom prst="rect">
            <a:avLst/>
          </a:prstGeom>
        </p:spPr>
      </p:pic>
      <p:sp>
        <p:nvSpPr>
          <p:cNvPr id="5" name="Tekstfelt 4">
            <a:extLst>
              <a:ext uri="{FF2B5EF4-FFF2-40B4-BE49-F238E27FC236}">
                <a16:creationId xmlns:a16="http://schemas.microsoft.com/office/drawing/2014/main" id="{AD27CA91-0E36-0464-7983-9AD5BEF7622A}"/>
              </a:ext>
            </a:extLst>
          </p:cNvPr>
          <p:cNvSpPr txBox="1"/>
          <p:nvPr/>
        </p:nvSpPr>
        <p:spPr>
          <a:xfrm>
            <a:off x="429418" y="2255736"/>
            <a:ext cx="5210073" cy="2631490"/>
          </a:xfrm>
          <a:prstGeom prst="rect">
            <a:avLst/>
          </a:prstGeom>
        </p:spPr>
        <p:style>
          <a:lnRef idx="1">
            <a:schemeClr val="accent1"/>
          </a:lnRef>
          <a:fillRef idx="2">
            <a:schemeClr val="accent1"/>
          </a:fillRef>
          <a:effectRef idx="1">
            <a:schemeClr val="accent1"/>
          </a:effectRef>
          <a:fontRef idx="minor">
            <a:schemeClr val="dk1"/>
          </a:fontRef>
        </p:style>
        <p:txBody>
          <a:bodyPr wrap="square">
            <a:spAutoFit/>
          </a:bodyPr>
          <a:lstStyle/>
          <a:p>
            <a:pPr marL="12700" indent="0" algn="l">
              <a:buNone/>
            </a:pPr>
            <a:r>
              <a:rPr lang="en-US" sz="1100" b="1" i="0" dirty="0">
                <a:solidFill>
                  <a:schemeClr val="tx1"/>
                </a:solidFill>
                <a:effectLst/>
                <a:latin typeface="+mn-lt"/>
              </a:rPr>
              <a:t>Producer</a:t>
            </a:r>
            <a:r>
              <a:rPr lang="en-US" sz="1100" b="0" i="0" dirty="0">
                <a:solidFill>
                  <a:schemeClr val="tx1"/>
                </a:solidFill>
                <a:effectLst/>
                <a:latin typeface="+mn-lt"/>
              </a:rPr>
              <a:t>: A producer is a component or application that publishes (produces) events or messages to Kafka topics.</a:t>
            </a:r>
          </a:p>
          <a:p>
            <a:pPr marL="12700" indent="0" algn="l">
              <a:buNone/>
            </a:pPr>
            <a:endParaRPr lang="en-US" sz="1100" b="1" i="0" dirty="0">
              <a:solidFill>
                <a:schemeClr val="tx1"/>
              </a:solidFill>
              <a:effectLst/>
              <a:latin typeface="+mn-lt"/>
            </a:endParaRPr>
          </a:p>
          <a:p>
            <a:pPr marL="12700" indent="0" algn="l">
              <a:buNone/>
            </a:pPr>
            <a:r>
              <a:rPr lang="en-US" sz="1100" b="1" i="0" dirty="0">
                <a:solidFill>
                  <a:schemeClr val="tx1"/>
                </a:solidFill>
                <a:effectLst/>
                <a:latin typeface="+mn-lt"/>
              </a:rPr>
              <a:t>Consumer</a:t>
            </a:r>
            <a:r>
              <a:rPr lang="en-US" sz="1100" b="0" i="0" dirty="0">
                <a:solidFill>
                  <a:schemeClr val="tx1"/>
                </a:solidFill>
                <a:effectLst/>
                <a:latin typeface="+mn-lt"/>
              </a:rPr>
              <a:t>: A consumer is a component or application that subscribes (consumes) events or messages from Kafka topics.</a:t>
            </a:r>
          </a:p>
          <a:p>
            <a:pPr marL="12700" indent="0" algn="l">
              <a:buNone/>
            </a:pPr>
            <a:endParaRPr lang="en-US" sz="1100" b="1" i="0" dirty="0">
              <a:solidFill>
                <a:schemeClr val="tx1"/>
              </a:solidFill>
              <a:effectLst/>
              <a:latin typeface="+mn-lt"/>
            </a:endParaRPr>
          </a:p>
          <a:p>
            <a:pPr marL="12700" indent="0" algn="l">
              <a:buNone/>
            </a:pPr>
            <a:r>
              <a:rPr lang="en-US" sz="1100" b="1" i="0" dirty="0">
                <a:solidFill>
                  <a:schemeClr val="tx1"/>
                </a:solidFill>
                <a:effectLst/>
                <a:latin typeface="+mn-lt"/>
              </a:rPr>
              <a:t>Broker</a:t>
            </a:r>
            <a:r>
              <a:rPr lang="en-US" sz="1100" b="0" i="0" dirty="0">
                <a:solidFill>
                  <a:schemeClr val="tx1"/>
                </a:solidFill>
                <a:effectLst/>
                <a:latin typeface="+mn-lt"/>
              </a:rPr>
              <a:t>: Kafka clusters consist of one or more Kafka brokers, which are responsible for storing and serving events. Each broker is a Kafka server.</a:t>
            </a:r>
          </a:p>
          <a:p>
            <a:pPr marL="12700" indent="0" algn="l">
              <a:buNone/>
            </a:pPr>
            <a:endParaRPr lang="en-US" sz="1100" b="1" i="0" dirty="0">
              <a:solidFill>
                <a:schemeClr val="tx1"/>
              </a:solidFill>
              <a:effectLst/>
              <a:latin typeface="+mn-lt"/>
            </a:endParaRPr>
          </a:p>
          <a:p>
            <a:pPr marL="12700" indent="0" algn="l">
              <a:buNone/>
            </a:pPr>
            <a:r>
              <a:rPr lang="en-US" sz="1100" b="1" i="0" dirty="0" err="1">
                <a:solidFill>
                  <a:schemeClr val="tx1"/>
                </a:solidFill>
                <a:effectLst/>
                <a:latin typeface="+mn-lt"/>
              </a:rPr>
              <a:t>ZooKeeper</a:t>
            </a:r>
            <a:r>
              <a:rPr lang="en-US" sz="1100" b="0" i="0" dirty="0">
                <a:solidFill>
                  <a:schemeClr val="tx1"/>
                </a:solidFill>
                <a:effectLst/>
                <a:latin typeface="+mn-lt"/>
              </a:rPr>
              <a:t>: Used for distributed coordination and management of Kafka brokers (contro</a:t>
            </a:r>
            <a:r>
              <a:rPr lang="en-US" sz="1100" dirty="0">
                <a:solidFill>
                  <a:schemeClr val="tx1"/>
                </a:solidFill>
                <a:latin typeface="+mn-lt"/>
              </a:rPr>
              <a:t>l plane</a:t>
            </a:r>
            <a:r>
              <a:rPr lang="en-US" sz="1100" b="0" i="0" dirty="0">
                <a:solidFill>
                  <a:schemeClr val="tx1"/>
                </a:solidFill>
                <a:effectLst/>
                <a:latin typeface="+mn-lt"/>
              </a:rPr>
              <a:t>). </a:t>
            </a:r>
          </a:p>
          <a:p>
            <a:pPr marL="12700" indent="0" algn="l">
              <a:buNone/>
            </a:pPr>
            <a:endParaRPr lang="en-US" sz="1100" b="1" u="none" dirty="0">
              <a:solidFill>
                <a:schemeClr val="tx1"/>
              </a:solidFill>
              <a:latin typeface="+mn-lt"/>
              <a:ea typeface="Arial"/>
              <a:cs typeface="Arial"/>
              <a:sym typeface="Arial"/>
            </a:endParaRPr>
          </a:p>
          <a:p>
            <a:pPr marL="12700" indent="0" algn="l">
              <a:buNone/>
            </a:pPr>
            <a:r>
              <a:rPr lang="en-US" sz="1100" b="1" u="none" dirty="0">
                <a:solidFill>
                  <a:schemeClr val="tx1"/>
                </a:solidFill>
                <a:latin typeface="+mn-lt"/>
                <a:ea typeface="Arial"/>
                <a:cs typeface="Arial"/>
                <a:sym typeface="Arial"/>
              </a:rPr>
              <a:t>Kafka Streams</a:t>
            </a:r>
            <a:r>
              <a:rPr lang="en-US" sz="1100" u="none" dirty="0">
                <a:solidFill>
                  <a:schemeClr val="tx1"/>
                </a:solidFill>
                <a:latin typeface="+mn-lt"/>
                <a:ea typeface="Arial"/>
                <a:cs typeface="Arial"/>
                <a:sym typeface="Arial"/>
              </a:rPr>
              <a:t>: client-side DSL API to build event stream pipelines</a:t>
            </a:r>
          </a:p>
          <a:p>
            <a:pPr marL="12700" indent="0" algn="l">
              <a:buNone/>
            </a:pPr>
            <a:endParaRPr lang="en-US" sz="1100" b="1" i="0" dirty="0">
              <a:solidFill>
                <a:schemeClr val="tx1"/>
              </a:solidFill>
              <a:latin typeface="+mn-lt"/>
            </a:endParaRPr>
          </a:p>
          <a:p>
            <a:pPr marL="12700" indent="0" algn="l">
              <a:buNone/>
            </a:pPr>
            <a:r>
              <a:rPr lang="en-US" sz="1100" b="1" i="0" dirty="0">
                <a:solidFill>
                  <a:schemeClr val="tx1"/>
                </a:solidFill>
                <a:latin typeface="+mn-lt"/>
              </a:rPr>
              <a:t>Kafka Connect:</a:t>
            </a:r>
            <a:r>
              <a:rPr lang="en-US" sz="1100" b="0" i="0" dirty="0">
                <a:solidFill>
                  <a:schemeClr val="tx1"/>
                </a:solidFill>
                <a:latin typeface="+mn-lt"/>
              </a:rPr>
              <a:t> Framework to integrate data-sources &amp; sinks with Kafka</a:t>
            </a:r>
          </a:p>
        </p:txBody>
      </p:sp>
      <p:sp>
        <p:nvSpPr>
          <p:cNvPr id="6" name="Tekstfelt 5">
            <a:extLst>
              <a:ext uri="{FF2B5EF4-FFF2-40B4-BE49-F238E27FC236}">
                <a16:creationId xmlns:a16="http://schemas.microsoft.com/office/drawing/2014/main" id="{9336B60C-5327-B249-602C-F65ED6C7F8BB}"/>
              </a:ext>
            </a:extLst>
          </p:cNvPr>
          <p:cNvSpPr txBox="1"/>
          <p:nvPr/>
        </p:nvSpPr>
        <p:spPr>
          <a:xfrm>
            <a:off x="429417" y="5133013"/>
            <a:ext cx="5210073" cy="144655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marL="12700" indent="0" algn="l">
              <a:buNone/>
            </a:pPr>
            <a:r>
              <a:rPr lang="en-US" sz="1100" b="1" u="none" dirty="0">
                <a:solidFill>
                  <a:schemeClr val="tx1"/>
                </a:solidFill>
                <a:latin typeface="+mn-lt"/>
                <a:ea typeface="Arial"/>
                <a:cs typeface="Arial"/>
                <a:sym typeface="Arial"/>
              </a:rPr>
              <a:t>Mirror maker:</a:t>
            </a:r>
            <a:r>
              <a:rPr lang="en-US" sz="1100" u="none" dirty="0">
                <a:solidFill>
                  <a:schemeClr val="tx1"/>
                </a:solidFill>
                <a:latin typeface="+mn-lt"/>
                <a:ea typeface="Arial"/>
                <a:cs typeface="Arial"/>
                <a:sym typeface="Arial"/>
              </a:rPr>
              <a:t> Replicate between two Kafka clusters</a:t>
            </a:r>
          </a:p>
          <a:p>
            <a:pPr marL="12700" indent="0" algn="l">
              <a:buNone/>
            </a:pPr>
            <a:endParaRPr lang="en-US" sz="1100" u="none" dirty="0">
              <a:solidFill>
                <a:schemeClr val="tx1"/>
              </a:solidFill>
              <a:latin typeface="+mn-lt"/>
              <a:ea typeface="Arial"/>
              <a:cs typeface="Arial"/>
              <a:sym typeface="Arial"/>
            </a:endParaRPr>
          </a:p>
          <a:p>
            <a:pPr marL="12700" indent="0" algn="l">
              <a:buNone/>
            </a:pPr>
            <a:r>
              <a:rPr lang="en-US" sz="1100" b="1" i="0" dirty="0">
                <a:solidFill>
                  <a:schemeClr val="tx1"/>
                </a:solidFill>
                <a:latin typeface="+mn-lt"/>
              </a:rPr>
              <a:t>Schema Re</a:t>
            </a:r>
            <a:r>
              <a:rPr lang="en-US" sz="1100" b="1" dirty="0">
                <a:solidFill>
                  <a:schemeClr val="tx1"/>
                </a:solidFill>
                <a:latin typeface="+mn-lt"/>
              </a:rPr>
              <a:t>gistry:</a:t>
            </a:r>
            <a:r>
              <a:rPr lang="en-US" sz="1100" dirty="0">
                <a:solidFill>
                  <a:schemeClr val="tx1"/>
                </a:solidFill>
                <a:latin typeface="+mn-lt"/>
              </a:rPr>
              <a:t> Enforce message schema compliance for producers &amp; consumers</a:t>
            </a:r>
          </a:p>
          <a:p>
            <a:pPr marL="12700" indent="0" algn="l">
              <a:buNone/>
            </a:pPr>
            <a:endParaRPr lang="en-US" sz="1100" dirty="0">
              <a:solidFill>
                <a:schemeClr val="tx1"/>
              </a:solidFill>
              <a:latin typeface="+mn-lt"/>
            </a:endParaRPr>
          </a:p>
          <a:p>
            <a:pPr marL="12700" indent="0" algn="l">
              <a:buNone/>
            </a:pPr>
            <a:r>
              <a:rPr lang="en-US" sz="1100" b="1" i="0" u="none" dirty="0">
                <a:solidFill>
                  <a:schemeClr val="tx1"/>
                </a:solidFill>
                <a:latin typeface="+mn-lt"/>
                <a:ea typeface="Arial"/>
                <a:cs typeface="Arial"/>
                <a:sym typeface="Arial"/>
              </a:rPr>
              <a:t>REST Proxy: </a:t>
            </a:r>
            <a:r>
              <a:rPr lang="en-US" sz="1100" i="0" u="none" dirty="0">
                <a:solidFill>
                  <a:schemeClr val="tx1"/>
                </a:solidFill>
                <a:latin typeface="+mn-lt"/>
                <a:ea typeface="Arial"/>
                <a:cs typeface="Arial"/>
                <a:sym typeface="Arial"/>
              </a:rPr>
              <a:t>Proxy for non-java clients</a:t>
            </a:r>
            <a:r>
              <a:rPr lang="en-US" sz="1100" b="0" i="0" u="none" dirty="0">
                <a:solidFill>
                  <a:schemeClr val="tx1"/>
                </a:solidFill>
                <a:latin typeface="+mn-lt"/>
                <a:ea typeface="Arial"/>
                <a:cs typeface="Arial"/>
                <a:sym typeface="Arial"/>
              </a:rPr>
              <a:t> </a:t>
            </a:r>
          </a:p>
          <a:p>
            <a:pPr marL="12700" indent="0" algn="l">
              <a:buNone/>
            </a:pPr>
            <a:endParaRPr lang="en-US" sz="1100" b="1" i="0" u="none" dirty="0">
              <a:solidFill>
                <a:schemeClr val="tx1"/>
              </a:solidFill>
              <a:latin typeface="+mn-lt"/>
              <a:ea typeface="Arial"/>
              <a:cs typeface="Arial"/>
              <a:sym typeface="Arial"/>
            </a:endParaRPr>
          </a:p>
          <a:p>
            <a:pPr marL="12700" indent="0" algn="l">
              <a:buNone/>
            </a:pPr>
            <a:r>
              <a:rPr lang="en-US" sz="1100" b="1" i="0" u="none" dirty="0" err="1">
                <a:solidFill>
                  <a:schemeClr val="tx1"/>
                </a:solidFill>
                <a:latin typeface="+mn-lt"/>
                <a:ea typeface="Arial"/>
                <a:cs typeface="Arial"/>
                <a:sym typeface="Arial"/>
              </a:rPr>
              <a:t>ksqlDB</a:t>
            </a:r>
            <a:r>
              <a:rPr lang="en-US" sz="1100" b="1" i="0" u="none" dirty="0">
                <a:solidFill>
                  <a:schemeClr val="tx1"/>
                </a:solidFill>
                <a:latin typeface="+mn-lt"/>
                <a:ea typeface="Arial"/>
                <a:cs typeface="Arial"/>
                <a:sym typeface="Arial"/>
              </a:rPr>
              <a:t>:</a:t>
            </a:r>
            <a:r>
              <a:rPr lang="en-US" sz="1100" b="0" i="0" u="none" dirty="0">
                <a:solidFill>
                  <a:schemeClr val="tx1"/>
                </a:solidFill>
                <a:latin typeface="+mn-lt"/>
                <a:ea typeface="Arial"/>
                <a:cs typeface="Arial"/>
                <a:sym typeface="Arial"/>
              </a:rPr>
              <a:t> SQL like stream processing for </a:t>
            </a:r>
            <a:r>
              <a:rPr lang="en-US" sz="1100" b="0" i="0" u="none">
                <a:solidFill>
                  <a:schemeClr val="tx1"/>
                </a:solidFill>
                <a:latin typeface="+mn-lt"/>
                <a:ea typeface="Arial"/>
                <a:cs typeface="Arial"/>
                <a:sym typeface="Arial"/>
              </a:rPr>
              <a:t>data analysis</a:t>
            </a:r>
            <a:endParaRPr lang="en-US" sz="1100" b="0" i="0" u="none" dirty="0">
              <a:solidFill>
                <a:schemeClr val="tx1"/>
              </a:solidFill>
              <a:latin typeface="+mn-lt"/>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A0A3D12-88B2-3BE8-AE8A-CFF67C778F8E}"/>
              </a:ext>
            </a:extLst>
          </p:cNvPr>
          <p:cNvSpPr>
            <a:spLocks noGrp="1"/>
          </p:cNvSpPr>
          <p:nvPr>
            <p:ph type="title"/>
          </p:nvPr>
        </p:nvSpPr>
        <p:spPr/>
        <p:txBody>
          <a:bodyPr/>
          <a:lstStyle/>
          <a:p>
            <a:r>
              <a:rPr lang="da-DK" dirty="0"/>
              <a:t>Kafka overview</a:t>
            </a:r>
          </a:p>
        </p:txBody>
      </p:sp>
      <p:pic>
        <p:nvPicPr>
          <p:cNvPr id="3" name="Billede 2">
            <a:extLst>
              <a:ext uri="{FF2B5EF4-FFF2-40B4-BE49-F238E27FC236}">
                <a16:creationId xmlns:a16="http://schemas.microsoft.com/office/drawing/2014/main" id="{75E37A0D-E0E8-2CED-C019-FAA527748125}"/>
              </a:ext>
            </a:extLst>
          </p:cNvPr>
          <p:cNvPicPr>
            <a:picLocks/>
          </p:cNvPicPr>
          <p:nvPr/>
        </p:nvPicPr>
        <p:blipFill>
          <a:blip r:embed="rId2"/>
          <a:stretch>
            <a:fillRect/>
          </a:stretch>
        </p:blipFill>
        <p:spPr>
          <a:xfrm>
            <a:off x="692139" y="951046"/>
            <a:ext cx="8936202" cy="4676775"/>
          </a:xfrm>
          <a:prstGeom prst="rect">
            <a:avLst/>
          </a:prstGeom>
        </p:spPr>
      </p:pic>
      <p:sp>
        <p:nvSpPr>
          <p:cNvPr id="4" name="Pil: venstre 3">
            <a:extLst>
              <a:ext uri="{FF2B5EF4-FFF2-40B4-BE49-F238E27FC236}">
                <a16:creationId xmlns:a16="http://schemas.microsoft.com/office/drawing/2014/main" id="{6069D94A-E0A2-EB3D-32D7-E05207311706}"/>
              </a:ext>
            </a:extLst>
          </p:cNvPr>
          <p:cNvSpPr/>
          <p:nvPr/>
        </p:nvSpPr>
        <p:spPr>
          <a:xfrm rot="20286680">
            <a:off x="7069393" y="4365522"/>
            <a:ext cx="2664542" cy="484632"/>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Kraft is the new protocol</a:t>
            </a:r>
          </a:p>
        </p:txBody>
      </p:sp>
    </p:spTree>
    <p:extLst>
      <p:ext uri="{BB962C8B-B14F-4D97-AF65-F5344CB8AC3E}">
        <p14:creationId xmlns:p14="http://schemas.microsoft.com/office/powerpoint/2010/main" val="15855634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B9ADFFE-5CBF-7942-2A60-6A46800F9B3B}"/>
              </a:ext>
            </a:extLst>
          </p:cNvPr>
          <p:cNvSpPr>
            <a:spLocks noGrp="1"/>
          </p:cNvSpPr>
          <p:nvPr>
            <p:ph type="title"/>
          </p:nvPr>
        </p:nvSpPr>
        <p:spPr/>
        <p:txBody>
          <a:bodyPr/>
          <a:lstStyle/>
          <a:p>
            <a:r>
              <a:rPr lang="en-US" dirty="0"/>
              <a:t>Kafka </a:t>
            </a:r>
            <a:r>
              <a:rPr lang="en-US" dirty="0" err="1"/>
              <a:t>usecases</a:t>
            </a:r>
            <a:r>
              <a:rPr lang="en-US" dirty="0"/>
              <a:t>	</a:t>
            </a:r>
          </a:p>
        </p:txBody>
      </p:sp>
      <p:sp>
        <p:nvSpPr>
          <p:cNvPr id="3" name="Pladsholder til tekst 2">
            <a:extLst>
              <a:ext uri="{FF2B5EF4-FFF2-40B4-BE49-F238E27FC236}">
                <a16:creationId xmlns:a16="http://schemas.microsoft.com/office/drawing/2014/main" id="{73C8E9CF-6904-310A-E518-F9DBBF5C9565}"/>
              </a:ext>
            </a:extLst>
          </p:cNvPr>
          <p:cNvSpPr>
            <a:spLocks noGrp="1"/>
          </p:cNvSpPr>
          <p:nvPr>
            <p:ph type="body" idx="1"/>
          </p:nvPr>
        </p:nvSpPr>
        <p:spPr>
          <a:xfrm>
            <a:off x="232543" y="720443"/>
            <a:ext cx="9359900" cy="5503376"/>
          </a:xfrm>
        </p:spPr>
        <p:txBody>
          <a:bodyPr/>
          <a:lstStyle/>
          <a:p>
            <a:pPr marL="12700" indent="0" algn="l">
              <a:buNone/>
            </a:pPr>
            <a:r>
              <a:rPr lang="en-US" sz="1300" b="1" i="0" dirty="0">
                <a:solidFill>
                  <a:srgbClr val="24292F"/>
                </a:solidFill>
                <a:effectLst/>
                <a:latin typeface="+mn-lt"/>
              </a:rPr>
              <a:t>Log Aggregation: </a:t>
            </a:r>
            <a:r>
              <a:rPr lang="en-US" sz="1300" b="0" i="0" dirty="0">
                <a:solidFill>
                  <a:srgbClr val="24292F"/>
                </a:solidFill>
                <a:effectLst/>
                <a:latin typeface="+mn-lt"/>
              </a:rPr>
              <a:t>Kafka is often used to collect and aggregate log data from different services and applications. It provides a scalable and fault-tolerant solution for managing large volumes of log information.</a:t>
            </a:r>
          </a:p>
          <a:p>
            <a:pPr marL="12700" indent="0" algn="l">
              <a:buNone/>
            </a:pPr>
            <a:r>
              <a:rPr lang="en-US" sz="1300" b="1" i="0" dirty="0">
                <a:solidFill>
                  <a:srgbClr val="24292F"/>
                </a:solidFill>
                <a:effectLst/>
                <a:latin typeface="+mn-lt"/>
              </a:rPr>
              <a:t>Event Sourcing:</a:t>
            </a:r>
            <a:r>
              <a:rPr lang="en-US" sz="1300" dirty="0">
                <a:solidFill>
                  <a:srgbClr val="24292F"/>
                </a:solidFill>
                <a:latin typeface="+mn-lt"/>
              </a:rPr>
              <a:t> </a:t>
            </a:r>
            <a:r>
              <a:rPr lang="en-US" sz="1300" b="0" i="0" dirty="0">
                <a:solidFill>
                  <a:srgbClr val="24292F"/>
                </a:solidFill>
                <a:effectLst/>
                <a:latin typeface="+mn-lt"/>
              </a:rPr>
              <a:t>Event sourcing architectures use Kafka to store and manage events that represent changes to a system's state over time. This enables building systems that can be easily reconstructed to any point in time.</a:t>
            </a:r>
          </a:p>
          <a:p>
            <a:pPr marL="12700" indent="0" algn="l">
              <a:buNone/>
            </a:pPr>
            <a:r>
              <a:rPr lang="en-US" sz="1300" b="1" i="0" dirty="0">
                <a:solidFill>
                  <a:srgbClr val="24292F"/>
                </a:solidFill>
                <a:effectLst/>
                <a:latin typeface="+mn-lt"/>
              </a:rPr>
              <a:t>Real-time Analytics:</a:t>
            </a:r>
            <a:r>
              <a:rPr lang="en-US" sz="1300" dirty="0">
                <a:solidFill>
                  <a:srgbClr val="24292F"/>
                </a:solidFill>
                <a:latin typeface="+mn-lt"/>
              </a:rPr>
              <a:t> </a:t>
            </a:r>
            <a:r>
              <a:rPr lang="en-US" sz="1300" b="0" i="0" dirty="0">
                <a:solidFill>
                  <a:srgbClr val="24292F"/>
                </a:solidFill>
                <a:effectLst/>
                <a:latin typeface="+mn-lt"/>
              </a:rPr>
              <a:t>Kafka's ability to handle high-throughput, low-latency data streams makes it suitable for real-time analytics applications. It allows organizations to process and analyze data as it's generated.</a:t>
            </a:r>
          </a:p>
          <a:p>
            <a:pPr marL="12700" indent="0" algn="l">
              <a:buNone/>
            </a:pPr>
            <a:r>
              <a:rPr lang="en-US" sz="1300" b="1" i="0" dirty="0">
                <a:solidFill>
                  <a:srgbClr val="24292F"/>
                </a:solidFill>
                <a:effectLst/>
                <a:latin typeface="+mn-lt"/>
              </a:rPr>
              <a:t>Data Integration:</a:t>
            </a:r>
            <a:r>
              <a:rPr lang="en-US" sz="1300" dirty="0">
                <a:solidFill>
                  <a:srgbClr val="24292F"/>
                </a:solidFill>
                <a:latin typeface="+mn-lt"/>
              </a:rPr>
              <a:t> </a:t>
            </a:r>
            <a:r>
              <a:rPr lang="en-US" sz="1300" b="0" i="0" dirty="0">
                <a:solidFill>
                  <a:srgbClr val="24292F"/>
                </a:solidFill>
                <a:effectLst/>
                <a:latin typeface="+mn-lt"/>
              </a:rPr>
              <a:t>Kafka acts as a central hub for data integration between various systems and services. It enables the transfer of data between different applications, databases, and data warehouses in a scalable and fault-tolerant manner.</a:t>
            </a:r>
          </a:p>
          <a:p>
            <a:pPr marL="12700" indent="0" algn="l">
              <a:buNone/>
            </a:pPr>
            <a:r>
              <a:rPr lang="en-US" sz="1300" b="1" i="0" dirty="0">
                <a:solidFill>
                  <a:srgbClr val="24292F"/>
                </a:solidFill>
                <a:effectLst/>
                <a:latin typeface="+mn-lt"/>
              </a:rPr>
              <a:t>Messaging System:</a:t>
            </a:r>
            <a:r>
              <a:rPr lang="en-US" sz="1300" dirty="0">
                <a:solidFill>
                  <a:srgbClr val="24292F"/>
                </a:solidFill>
                <a:latin typeface="+mn-lt"/>
              </a:rPr>
              <a:t> </a:t>
            </a:r>
            <a:r>
              <a:rPr lang="en-US" sz="1300" b="0" i="0" dirty="0">
                <a:solidFill>
                  <a:srgbClr val="24292F"/>
                </a:solidFill>
                <a:effectLst/>
                <a:latin typeface="+mn-lt"/>
              </a:rPr>
              <a:t>Kafka serves as a distributed messaging system, providing reliable and scalable message queuing. It enables communication between different components of a distributed system.</a:t>
            </a:r>
          </a:p>
          <a:p>
            <a:pPr marL="12700" indent="0" algn="l">
              <a:buNone/>
            </a:pPr>
            <a:r>
              <a:rPr lang="en-US" sz="1300" b="1" i="0" dirty="0">
                <a:solidFill>
                  <a:srgbClr val="24292F"/>
                </a:solidFill>
                <a:effectLst/>
                <a:latin typeface="+mn-lt"/>
              </a:rPr>
              <a:t>Microservices Communication:</a:t>
            </a:r>
            <a:r>
              <a:rPr lang="en-US" sz="1300" dirty="0">
                <a:solidFill>
                  <a:srgbClr val="24292F"/>
                </a:solidFill>
                <a:latin typeface="+mn-lt"/>
              </a:rPr>
              <a:t> </a:t>
            </a:r>
            <a:r>
              <a:rPr lang="en-US" sz="1300" b="0" i="0" dirty="0">
                <a:solidFill>
                  <a:srgbClr val="24292F"/>
                </a:solidFill>
                <a:effectLst/>
                <a:latin typeface="+mn-lt"/>
              </a:rPr>
              <a:t>In a microservices architecture, Kafka facilitates communication between microservices. It allows for decoupling services and ensures reliable message delivery between them.</a:t>
            </a:r>
          </a:p>
          <a:p>
            <a:pPr marL="12700" indent="0" algn="l">
              <a:buNone/>
            </a:pPr>
            <a:r>
              <a:rPr lang="en-US" sz="1300" b="1" i="0" dirty="0">
                <a:solidFill>
                  <a:srgbClr val="24292F"/>
                </a:solidFill>
                <a:effectLst/>
                <a:latin typeface="+mn-lt"/>
              </a:rPr>
              <a:t>Metrics and Monitoring:</a:t>
            </a:r>
            <a:r>
              <a:rPr lang="en-US" sz="1300" dirty="0">
                <a:solidFill>
                  <a:srgbClr val="24292F"/>
                </a:solidFill>
                <a:latin typeface="+mn-lt"/>
              </a:rPr>
              <a:t> </a:t>
            </a:r>
            <a:r>
              <a:rPr lang="en-US" sz="1300" b="0" i="0" dirty="0">
                <a:solidFill>
                  <a:srgbClr val="24292F"/>
                </a:solidFill>
                <a:effectLst/>
                <a:latin typeface="+mn-lt"/>
              </a:rPr>
              <a:t>Kafka can be used to collect and process metrics and monitoring data from various sources. This helps organizations gain insights into the performance and health of their systems.</a:t>
            </a:r>
          </a:p>
          <a:p>
            <a:pPr marL="12700" indent="0" algn="l">
              <a:buNone/>
            </a:pPr>
            <a:r>
              <a:rPr lang="en-US" sz="1300" b="1" i="0" dirty="0">
                <a:solidFill>
                  <a:srgbClr val="24292F"/>
                </a:solidFill>
                <a:effectLst/>
                <a:latin typeface="+mn-lt"/>
              </a:rPr>
              <a:t>IoT (Internet of Things):</a:t>
            </a:r>
            <a:r>
              <a:rPr lang="en-US" sz="1300" dirty="0">
                <a:solidFill>
                  <a:srgbClr val="24292F"/>
                </a:solidFill>
                <a:latin typeface="+mn-lt"/>
              </a:rPr>
              <a:t> </a:t>
            </a:r>
            <a:r>
              <a:rPr lang="en-US" sz="1300" b="0" i="0" dirty="0">
                <a:solidFill>
                  <a:srgbClr val="24292F"/>
                </a:solidFill>
                <a:effectLst/>
                <a:latin typeface="+mn-lt"/>
              </a:rPr>
              <a:t>Kafka is employed in IoT scenarios for handling large volumes of streaming data generated by sensors and devices. It provides a robust infrastructure for processing and analyzing real-time data from IoT deployments.</a:t>
            </a:r>
          </a:p>
          <a:p>
            <a:pPr marL="12700" indent="0" algn="l">
              <a:buNone/>
            </a:pPr>
            <a:r>
              <a:rPr lang="en-US" sz="1300" b="1" i="0" dirty="0">
                <a:solidFill>
                  <a:srgbClr val="24292F"/>
                </a:solidFill>
                <a:effectLst/>
                <a:latin typeface="+mn-lt"/>
              </a:rPr>
              <a:t>Replication and Backup:</a:t>
            </a:r>
            <a:r>
              <a:rPr lang="en-US" sz="1300" dirty="0">
                <a:solidFill>
                  <a:srgbClr val="24292F"/>
                </a:solidFill>
                <a:latin typeface="+mn-lt"/>
              </a:rPr>
              <a:t> </a:t>
            </a:r>
            <a:r>
              <a:rPr lang="en-US" sz="1300" b="0" i="0" dirty="0">
                <a:solidFill>
                  <a:srgbClr val="24292F"/>
                </a:solidFill>
                <a:effectLst/>
                <a:latin typeface="+mn-lt"/>
              </a:rPr>
              <a:t>Kafka's replication features make it suitable for creating backups and ensuring data durability. It ensures that data is replicated across multiple brokers, reducing the risk of data loss.</a:t>
            </a:r>
          </a:p>
          <a:p>
            <a:pPr marL="12700" indent="0" algn="l">
              <a:buNone/>
            </a:pPr>
            <a:r>
              <a:rPr lang="en-US" sz="1300" b="1" i="0" dirty="0">
                <a:solidFill>
                  <a:srgbClr val="24292F"/>
                </a:solidFill>
                <a:effectLst/>
                <a:latin typeface="+mn-lt"/>
              </a:rPr>
              <a:t>Commit Log for Distributed </a:t>
            </a:r>
            <a:r>
              <a:rPr lang="en-US" sz="1300" b="1" i="0" dirty="0" err="1">
                <a:solidFill>
                  <a:srgbClr val="24292F"/>
                </a:solidFill>
                <a:effectLst/>
                <a:latin typeface="+mn-lt"/>
              </a:rPr>
              <a:t>Systems:</a:t>
            </a:r>
            <a:r>
              <a:rPr lang="en-US" sz="1300" b="0" i="0" dirty="0" err="1">
                <a:solidFill>
                  <a:srgbClr val="24292F"/>
                </a:solidFill>
                <a:effectLst/>
                <a:latin typeface="+mn-lt"/>
              </a:rPr>
              <a:t>Kafka's</a:t>
            </a:r>
            <a:r>
              <a:rPr lang="en-US" sz="1300" b="0" i="0" dirty="0">
                <a:solidFill>
                  <a:srgbClr val="24292F"/>
                </a:solidFill>
                <a:effectLst/>
                <a:latin typeface="+mn-lt"/>
              </a:rPr>
              <a:t> commit log architecture makes it useful as a building block for distributed systems. It guarantees the durability of messages and supports fault tolerance.</a:t>
            </a:r>
          </a:p>
          <a:p>
            <a:pPr marL="12700" indent="0" algn="l">
              <a:buNone/>
            </a:pPr>
            <a:r>
              <a:rPr lang="en-US" sz="1300" b="0" i="0" dirty="0">
                <a:solidFill>
                  <a:srgbClr val="24292F"/>
                </a:solidFill>
                <a:effectLst/>
                <a:latin typeface="+mn-lt"/>
              </a:rPr>
              <a:t>These are just a few examples, and Kafka's versatility makes it applicable in various</a:t>
            </a:r>
          </a:p>
        </p:txBody>
      </p:sp>
    </p:spTree>
    <p:extLst>
      <p:ext uri="{BB962C8B-B14F-4D97-AF65-F5344CB8AC3E}">
        <p14:creationId xmlns:p14="http://schemas.microsoft.com/office/powerpoint/2010/main" val="30473062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6"/>
          <p:cNvSpPr txBox="1">
            <a:spLocks noGrp="1"/>
          </p:cNvSpPr>
          <p:nvPr>
            <p:ph type="title"/>
          </p:nvPr>
        </p:nvSpPr>
        <p:spPr>
          <a:xfrm>
            <a:off x="0" y="-11112"/>
            <a:ext cx="6119812" cy="77628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8F8F8"/>
              </a:buClr>
              <a:buSzPts val="3200"/>
              <a:buFont typeface="Arial Narrow"/>
              <a:buNone/>
            </a:pPr>
            <a:r>
              <a:rPr lang="en-US" sz="3200" b="1" i="1" u="none" strike="noStrike" cap="none" dirty="0">
                <a:solidFill>
                  <a:srgbClr val="F8F8F8"/>
                </a:solidFill>
                <a:latin typeface="Arial Narrow"/>
                <a:ea typeface="Arial Narrow"/>
                <a:cs typeface="Arial Narrow"/>
                <a:sym typeface="Arial Narrow"/>
              </a:rPr>
              <a:t>How </a:t>
            </a:r>
            <a:r>
              <a:rPr lang="en-US" sz="3200" b="1" i="1" u="none" strike="noStrike" cap="none" dirty="0" err="1">
                <a:solidFill>
                  <a:srgbClr val="F8F8F8"/>
                </a:solidFill>
                <a:latin typeface="Arial Narrow"/>
                <a:ea typeface="Arial Narrow"/>
                <a:cs typeface="Arial Narrow"/>
                <a:sym typeface="Arial Narrow"/>
              </a:rPr>
              <a:t>kafka</a:t>
            </a:r>
            <a:r>
              <a:rPr lang="en-US" sz="3200" b="1" i="1" u="none" strike="noStrike" cap="none" dirty="0">
                <a:solidFill>
                  <a:srgbClr val="F8F8F8"/>
                </a:solidFill>
                <a:latin typeface="Arial Narrow"/>
                <a:ea typeface="Arial Narrow"/>
                <a:cs typeface="Arial Narrow"/>
                <a:sym typeface="Arial Narrow"/>
              </a:rPr>
              <a:t> works</a:t>
            </a:r>
            <a:endParaRPr dirty="0"/>
          </a:p>
        </p:txBody>
      </p:sp>
      <p:sp>
        <p:nvSpPr>
          <p:cNvPr id="264" name="Google Shape;264;p26"/>
          <p:cNvSpPr txBox="1">
            <a:spLocks noGrp="1"/>
          </p:cNvSpPr>
          <p:nvPr>
            <p:ph type="body" idx="1"/>
          </p:nvPr>
        </p:nvSpPr>
        <p:spPr>
          <a:xfrm>
            <a:off x="360362" y="1052512"/>
            <a:ext cx="9359900" cy="5200803"/>
          </a:xfrm>
          <a:prstGeom prst="rect">
            <a:avLst/>
          </a:prstGeom>
          <a:noFill/>
          <a:ln>
            <a:noFill/>
          </a:ln>
        </p:spPr>
        <p:txBody>
          <a:bodyPr spcFirstLastPara="1" wrap="square" lIns="95750" tIns="47875" rIns="95750" bIns="47875" anchor="t" anchorCtr="0">
            <a:noAutofit/>
          </a:bodyPr>
          <a:lstStyle/>
          <a:p>
            <a:pPr marL="12700" indent="0" algn="l">
              <a:buNone/>
            </a:pPr>
            <a:r>
              <a:rPr lang="en-US" sz="1600" b="1" i="0" dirty="0">
                <a:solidFill>
                  <a:srgbClr val="374151"/>
                </a:solidFill>
                <a:effectLst/>
                <a:latin typeface="+mn-lt"/>
              </a:rPr>
              <a:t>Publishing Events (Producer)</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Producers send events to Kafka topics. Each event is associated with a specific topic.</a:t>
            </a:r>
          </a:p>
          <a:p>
            <a:pPr marL="457200" lvl="1" indent="0" algn="l">
              <a:buNone/>
            </a:pPr>
            <a:r>
              <a:rPr lang="en-US" sz="1600" b="0" i="0" dirty="0">
                <a:solidFill>
                  <a:srgbClr val="374151"/>
                </a:solidFill>
                <a:effectLst/>
                <a:latin typeface="+mn-lt"/>
              </a:rPr>
              <a:t>Producers typically batch events for efficiency and send them to Kafka brokers over a network connection.</a:t>
            </a:r>
          </a:p>
          <a:p>
            <a:pPr marL="457200" lvl="1" indent="0" algn="l">
              <a:buNone/>
            </a:pPr>
            <a:r>
              <a:rPr lang="en-US" sz="1600" b="0" i="0" dirty="0">
                <a:solidFill>
                  <a:srgbClr val="374151"/>
                </a:solidFill>
                <a:effectLst/>
                <a:latin typeface="+mn-lt"/>
              </a:rPr>
              <a:t>Producers can choose to send events to a specific partition within a topic or allow Kafka to choose a partition using a partitioning strategy (e.g., round-robin, key-based).</a:t>
            </a:r>
          </a:p>
          <a:p>
            <a:pPr marL="12700" indent="0" algn="l">
              <a:buNone/>
            </a:pPr>
            <a:r>
              <a:rPr lang="en-US" sz="1600" b="1" i="0" dirty="0">
                <a:solidFill>
                  <a:srgbClr val="374151"/>
                </a:solidFill>
                <a:effectLst/>
                <a:latin typeface="+mn-lt"/>
              </a:rPr>
              <a:t>Storing Events (Broker)</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Kafka brokers receive and store events in their distributed log data store. Each event is appended to the appropriate partition.</a:t>
            </a:r>
          </a:p>
          <a:p>
            <a:pPr marL="457200" lvl="1" indent="0" algn="l">
              <a:buNone/>
            </a:pPr>
            <a:r>
              <a:rPr lang="en-US" sz="1600" b="0" i="0" dirty="0">
                <a:solidFill>
                  <a:srgbClr val="374151"/>
                </a:solidFill>
                <a:effectLst/>
                <a:latin typeface="+mn-lt"/>
              </a:rPr>
              <a:t>Events are assigned sequential offsets within their partitions. Offsets serve as unique identifiers for events within a partition.</a:t>
            </a:r>
          </a:p>
          <a:p>
            <a:pPr marL="12700" indent="0" algn="l">
              <a:buNone/>
            </a:pPr>
            <a:r>
              <a:rPr lang="en-US" sz="1600" b="1" i="0" dirty="0">
                <a:solidFill>
                  <a:srgbClr val="374151"/>
                </a:solidFill>
                <a:effectLst/>
                <a:latin typeface="+mn-lt"/>
              </a:rPr>
              <a:t>Replication</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Kafka provides data replication for fault tolerance. Each partition has multiple replicas distributed across different brokers.</a:t>
            </a:r>
          </a:p>
          <a:p>
            <a:pPr marL="457200" lvl="1" indent="0" algn="l">
              <a:buNone/>
            </a:pPr>
            <a:r>
              <a:rPr lang="en-US" sz="1600" b="0" i="0" dirty="0">
                <a:solidFill>
                  <a:srgbClr val="374151"/>
                </a:solidFill>
                <a:effectLst/>
                <a:latin typeface="+mn-lt"/>
              </a:rPr>
              <a:t>Replication ensures that events are not lost if a broker fails. One replica is designated as the leader, and others are followers.</a:t>
            </a:r>
          </a:p>
          <a:p>
            <a:pPr marL="457200" lvl="1" indent="0" algn="l">
              <a:buNone/>
            </a:pPr>
            <a:r>
              <a:rPr lang="en-US" sz="1600" b="0" i="0" dirty="0">
                <a:solidFill>
                  <a:srgbClr val="374151"/>
                </a:solidFill>
                <a:effectLst/>
                <a:latin typeface="+mn-lt"/>
              </a:rPr>
              <a:t>Producers send events to the leader replica, and followers replicate the data from the leader.</a:t>
            </a:r>
          </a:p>
          <a:p>
            <a:pPr marL="358775" marR="0" lvl="0" indent="-142875" algn="l" rtl="0">
              <a:spcBef>
                <a:spcPts val="680"/>
              </a:spcBef>
              <a:spcAft>
                <a:spcPts val="0"/>
              </a:spcAft>
              <a:buClr>
                <a:schemeClr val="dk1"/>
              </a:buClr>
              <a:buSzPts val="3400"/>
              <a:buFont typeface="Arial"/>
              <a:buNone/>
            </a:pPr>
            <a:endParaRPr lang="da-DK" sz="1600" b="0" i="0" u="none" dirty="0">
              <a:solidFill>
                <a:schemeClr val="dk1"/>
              </a:solidFill>
              <a:latin typeface="+mn-lt"/>
              <a:ea typeface="Arial"/>
              <a:cs typeface="Arial"/>
              <a:sym typeface="Arial"/>
            </a:endParaRPr>
          </a:p>
        </p:txBody>
      </p:sp>
    </p:spTree>
    <p:extLst>
      <p:ext uri="{BB962C8B-B14F-4D97-AF65-F5344CB8AC3E}">
        <p14:creationId xmlns:p14="http://schemas.microsoft.com/office/powerpoint/2010/main" val="25459783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26"/>
          <p:cNvSpPr txBox="1">
            <a:spLocks noGrp="1"/>
          </p:cNvSpPr>
          <p:nvPr>
            <p:ph type="title"/>
          </p:nvPr>
        </p:nvSpPr>
        <p:spPr>
          <a:xfrm>
            <a:off x="0" y="-11112"/>
            <a:ext cx="6119812" cy="77628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8F8F8"/>
              </a:buClr>
              <a:buSzPts val="3200"/>
              <a:buFont typeface="Arial Narrow"/>
              <a:buNone/>
            </a:pPr>
            <a:r>
              <a:rPr lang="en-US" sz="3200" b="1" i="1" u="none" strike="noStrike" cap="none" dirty="0">
                <a:solidFill>
                  <a:srgbClr val="F8F8F8"/>
                </a:solidFill>
                <a:latin typeface="Arial Narrow"/>
                <a:ea typeface="Arial Narrow"/>
                <a:cs typeface="Arial Narrow"/>
                <a:sym typeface="Arial Narrow"/>
              </a:rPr>
              <a:t>How </a:t>
            </a:r>
            <a:r>
              <a:rPr lang="en-US" sz="3200" b="1" i="1" u="none" strike="noStrike" cap="none" dirty="0" err="1">
                <a:solidFill>
                  <a:srgbClr val="F8F8F8"/>
                </a:solidFill>
                <a:latin typeface="Arial Narrow"/>
                <a:ea typeface="Arial Narrow"/>
                <a:cs typeface="Arial Narrow"/>
                <a:sym typeface="Arial Narrow"/>
              </a:rPr>
              <a:t>kafka</a:t>
            </a:r>
            <a:r>
              <a:rPr lang="en-US" sz="3200" b="1" i="1" u="none" strike="noStrike" cap="none" dirty="0">
                <a:solidFill>
                  <a:srgbClr val="F8F8F8"/>
                </a:solidFill>
                <a:latin typeface="Arial Narrow"/>
                <a:ea typeface="Arial Narrow"/>
                <a:cs typeface="Arial Narrow"/>
                <a:sym typeface="Arial Narrow"/>
              </a:rPr>
              <a:t> works</a:t>
            </a:r>
            <a:endParaRPr dirty="0"/>
          </a:p>
        </p:txBody>
      </p:sp>
      <p:sp>
        <p:nvSpPr>
          <p:cNvPr id="264" name="Google Shape;264;p26"/>
          <p:cNvSpPr txBox="1">
            <a:spLocks noGrp="1"/>
          </p:cNvSpPr>
          <p:nvPr>
            <p:ph type="body" idx="1"/>
          </p:nvPr>
        </p:nvSpPr>
        <p:spPr>
          <a:xfrm>
            <a:off x="360362" y="1052512"/>
            <a:ext cx="9359900" cy="5200803"/>
          </a:xfrm>
          <a:prstGeom prst="rect">
            <a:avLst/>
          </a:prstGeom>
          <a:noFill/>
          <a:ln>
            <a:noFill/>
          </a:ln>
        </p:spPr>
        <p:txBody>
          <a:bodyPr spcFirstLastPara="1" wrap="square" lIns="95750" tIns="47875" rIns="95750" bIns="47875" anchor="t" anchorCtr="0">
            <a:noAutofit/>
          </a:bodyPr>
          <a:lstStyle/>
          <a:p>
            <a:pPr marL="12700" indent="0" algn="l">
              <a:buNone/>
            </a:pPr>
            <a:r>
              <a:rPr lang="en-US" sz="1600" b="1" i="0" dirty="0">
                <a:solidFill>
                  <a:srgbClr val="374151"/>
                </a:solidFill>
                <a:effectLst/>
                <a:latin typeface="+mn-lt"/>
              </a:rPr>
              <a:t>Consuming Events (Consumer)</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Consumers subscribe to Kafka topics and specify the partitions they want to consume from.</a:t>
            </a:r>
          </a:p>
          <a:p>
            <a:pPr marL="457200" lvl="1" indent="0" algn="l">
              <a:buNone/>
            </a:pPr>
            <a:r>
              <a:rPr lang="en-US" sz="1600" b="0" i="0" dirty="0">
                <a:solidFill>
                  <a:srgbClr val="374151"/>
                </a:solidFill>
                <a:effectLst/>
                <a:latin typeface="+mn-lt"/>
              </a:rPr>
              <a:t>Kafka allows multiple consumers to subscribe to the same topic and partition, enabling parallel processing.</a:t>
            </a:r>
          </a:p>
          <a:p>
            <a:pPr marL="457200" lvl="1" indent="0" algn="l">
              <a:buNone/>
            </a:pPr>
            <a:r>
              <a:rPr lang="en-US" sz="1600" b="0" i="0" dirty="0">
                <a:solidFill>
                  <a:srgbClr val="374151"/>
                </a:solidFill>
                <a:effectLst/>
                <a:latin typeface="+mn-lt"/>
              </a:rPr>
              <a:t>Consumers read events from their assigned partitions sequentially based on their offsets.</a:t>
            </a:r>
          </a:p>
          <a:p>
            <a:pPr marL="12700" indent="0" algn="l">
              <a:buNone/>
            </a:pPr>
            <a:r>
              <a:rPr lang="en-US" sz="1600" b="1" i="0" dirty="0">
                <a:solidFill>
                  <a:srgbClr val="374151"/>
                </a:solidFill>
                <a:effectLst/>
                <a:latin typeface="+mn-lt"/>
              </a:rPr>
              <a:t>Retention and Cleanup</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Kafka retains events for a configurable period (retention period) or until a certain size threshold is reached.</a:t>
            </a:r>
          </a:p>
          <a:p>
            <a:pPr marL="457200" lvl="1" indent="0" algn="l">
              <a:buNone/>
            </a:pPr>
            <a:r>
              <a:rPr lang="en-US" sz="1600" b="0" i="0" dirty="0">
                <a:solidFill>
                  <a:srgbClr val="374151"/>
                </a:solidFill>
                <a:effectLst/>
                <a:latin typeface="+mn-lt"/>
              </a:rPr>
              <a:t>Events that have been consumed are not immediately deleted but are marked for deletion based on their offsets.</a:t>
            </a:r>
          </a:p>
          <a:p>
            <a:pPr marL="457200" lvl="1" indent="0" algn="l">
              <a:buNone/>
            </a:pPr>
            <a:r>
              <a:rPr lang="en-US" sz="1600" b="0" i="0" dirty="0">
                <a:solidFill>
                  <a:srgbClr val="374151"/>
                </a:solidFill>
                <a:effectLst/>
                <a:latin typeface="+mn-lt"/>
              </a:rPr>
              <a:t>Kafka uses a garbage collection process to reclaim disk space by deleting expired events.</a:t>
            </a:r>
          </a:p>
          <a:p>
            <a:pPr marL="12700" indent="0" algn="l">
              <a:buNone/>
            </a:pPr>
            <a:r>
              <a:rPr lang="en-US" sz="1600" b="1" i="0" dirty="0">
                <a:solidFill>
                  <a:srgbClr val="374151"/>
                </a:solidFill>
                <a:effectLst/>
                <a:latin typeface="+mn-lt"/>
              </a:rPr>
              <a:t>Scaling</a:t>
            </a:r>
            <a:r>
              <a:rPr lang="en-US" sz="1600" b="0" i="0" dirty="0">
                <a:solidFill>
                  <a:srgbClr val="374151"/>
                </a:solidFill>
                <a:effectLst/>
                <a:latin typeface="+mn-lt"/>
              </a:rPr>
              <a:t>:</a:t>
            </a:r>
          </a:p>
          <a:p>
            <a:pPr marL="457200" lvl="1" indent="0" algn="l">
              <a:buNone/>
            </a:pPr>
            <a:r>
              <a:rPr lang="en-US" sz="1600" b="0" i="0" dirty="0">
                <a:solidFill>
                  <a:srgbClr val="374151"/>
                </a:solidFill>
                <a:effectLst/>
                <a:latin typeface="+mn-lt"/>
              </a:rPr>
              <a:t>Kafka is designed to be horizontally scalable. You can add more brokers to a Kafka cluster to increase capacity.</a:t>
            </a:r>
          </a:p>
          <a:p>
            <a:pPr marL="457200" lvl="1" indent="0" algn="l">
              <a:buNone/>
            </a:pPr>
            <a:r>
              <a:rPr lang="en-US" sz="1600" b="0" i="0" dirty="0">
                <a:solidFill>
                  <a:srgbClr val="374151"/>
                </a:solidFill>
                <a:effectLst/>
                <a:latin typeface="+mn-lt"/>
              </a:rPr>
              <a:t>Partitions can be added to topics to distribute the workload and accommodate higher throughput.</a:t>
            </a:r>
          </a:p>
          <a:p>
            <a:pPr marL="457200" lvl="1" indent="0" algn="l">
              <a:buNone/>
            </a:pPr>
            <a:endParaRPr lang="en-US" sz="1600" b="0" i="0" dirty="0">
              <a:solidFill>
                <a:srgbClr val="374151"/>
              </a:solidFill>
              <a:effectLst/>
              <a:latin typeface="+mn-lt"/>
            </a:endParaRPr>
          </a:p>
        </p:txBody>
      </p:sp>
    </p:spTree>
    <p:extLst>
      <p:ext uri="{BB962C8B-B14F-4D97-AF65-F5344CB8AC3E}">
        <p14:creationId xmlns:p14="http://schemas.microsoft.com/office/powerpoint/2010/main" val="2280925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A5CDDAE-FCF7-A497-673F-1881AD7169B4}"/>
              </a:ext>
            </a:extLst>
          </p:cNvPr>
          <p:cNvSpPr>
            <a:spLocks noGrp="1"/>
          </p:cNvSpPr>
          <p:nvPr>
            <p:ph type="title"/>
          </p:nvPr>
        </p:nvSpPr>
        <p:spPr/>
        <p:txBody>
          <a:bodyPr/>
          <a:lstStyle/>
          <a:p>
            <a:r>
              <a:rPr lang="en-US" dirty="0"/>
              <a:t>Exercise</a:t>
            </a:r>
          </a:p>
        </p:txBody>
      </p:sp>
      <p:sp>
        <p:nvSpPr>
          <p:cNvPr id="3" name="Pladsholder til tekst 2">
            <a:extLst>
              <a:ext uri="{FF2B5EF4-FFF2-40B4-BE49-F238E27FC236}">
                <a16:creationId xmlns:a16="http://schemas.microsoft.com/office/drawing/2014/main" id="{80C1C17C-BC0C-30C9-E081-9FCDB0B24CEB}"/>
              </a:ext>
            </a:extLst>
          </p:cNvPr>
          <p:cNvSpPr>
            <a:spLocks noGrp="1"/>
          </p:cNvSpPr>
          <p:nvPr>
            <p:ph type="body" idx="1"/>
          </p:nvPr>
        </p:nvSpPr>
        <p:spPr>
          <a:xfrm>
            <a:off x="360362" y="1052513"/>
            <a:ext cx="7653338" cy="5056188"/>
          </a:xfrm>
          <a:ln/>
        </p:spPr>
        <p:style>
          <a:lnRef idx="1">
            <a:schemeClr val="dk1"/>
          </a:lnRef>
          <a:fillRef idx="2">
            <a:schemeClr val="dk1"/>
          </a:fillRef>
          <a:effectRef idx="1">
            <a:schemeClr val="dk1"/>
          </a:effectRef>
          <a:fontRef idx="minor">
            <a:schemeClr val="dk1"/>
          </a:fontRef>
        </p:style>
        <p:txBody>
          <a:bodyPr/>
          <a:lstStyle/>
          <a:p>
            <a:r>
              <a:rPr lang="en-US" sz="2000" dirty="0"/>
              <a:t>Open Docker Desktop</a:t>
            </a:r>
          </a:p>
          <a:p>
            <a:pPr lvl="1"/>
            <a:r>
              <a:rPr lang="en-US" sz="1400" kern="100" dirty="0">
                <a:effectLst/>
                <a:latin typeface="Arial" panose="020B0604020202020204" pitchFamily="34" charset="0"/>
                <a:ea typeface="Calibri" panose="020F0502020204030204" pitchFamily="34" charset="0"/>
                <a:cs typeface="Times New Roman" panose="02020603050405020304" pitchFamily="18" charset="0"/>
              </a:rPr>
              <a:t>In the taskbar type ‘docker desktop’ and open the application</a:t>
            </a:r>
            <a:endParaRPr lang="da-DK" sz="1400" kern="100" dirty="0">
              <a:latin typeface="Calibri" panose="020F0502020204030204" pitchFamily="34" charset="0"/>
              <a:ea typeface="Calibri" panose="020F0502020204030204" pitchFamily="34" charset="0"/>
              <a:cs typeface="Times New Roman" panose="02020603050405020304" pitchFamily="18" charset="0"/>
            </a:endParaRPr>
          </a:p>
          <a:p>
            <a:pPr lvl="1"/>
            <a:r>
              <a:rPr lang="en-US" sz="1400" kern="100" dirty="0">
                <a:effectLst/>
                <a:latin typeface="Arial" panose="020B0604020202020204" pitchFamily="34" charset="0"/>
                <a:ea typeface="Calibri" panose="020F0502020204030204" pitchFamily="34" charset="0"/>
                <a:cs typeface="Times New Roman" panose="02020603050405020304" pitchFamily="18" charset="0"/>
              </a:rPr>
              <a:t>You should see something like the below window showing all running containers. </a:t>
            </a:r>
          </a:p>
          <a:p>
            <a:pPr lvl="1"/>
            <a:r>
              <a:rPr lang="en-US" sz="1400" kern="100" dirty="0">
                <a:effectLst/>
                <a:latin typeface="Arial" panose="020B0604020202020204" pitchFamily="34" charset="0"/>
                <a:ea typeface="Calibri" panose="020F0502020204030204" pitchFamily="34" charset="0"/>
                <a:cs typeface="Times New Roman" panose="02020603050405020304" pitchFamily="18" charset="0"/>
              </a:rPr>
              <a:t>Docker desktop provides a user-friendly interface to see running containers.</a:t>
            </a:r>
          </a:p>
          <a:p>
            <a:pPr lvl="1"/>
            <a:r>
              <a:rPr lang="en-US" sz="1400" kern="100" dirty="0">
                <a:latin typeface="Arial" panose="020B0604020202020204" pitchFamily="34" charset="0"/>
                <a:ea typeface="Calibri" panose="020F0502020204030204" pitchFamily="34" charset="0"/>
                <a:cs typeface="Times New Roman" panose="02020603050405020304" pitchFamily="18" charset="0"/>
              </a:rPr>
              <a:t>Here you can start, stop and delete containers</a:t>
            </a:r>
          </a:p>
          <a:p>
            <a:pPr lvl="1"/>
            <a:r>
              <a:rPr lang="en-US" sz="1400" kern="100" dirty="0">
                <a:latin typeface="Arial" panose="020B0604020202020204" pitchFamily="34" charset="0"/>
                <a:ea typeface="Calibri" panose="020F0502020204030204" pitchFamily="34" charset="0"/>
                <a:cs typeface="Times New Roman" panose="02020603050405020304" pitchFamily="18" charset="0"/>
              </a:rPr>
              <a:t>Walk-through of the deployment and the containers</a:t>
            </a:r>
          </a:p>
          <a:p>
            <a:pPr lvl="1"/>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495300" lvl="1" indent="0">
              <a:buNone/>
            </a:pPr>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pPr lvl="1"/>
            <a:endParaRPr lang="da-DK" sz="1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000" dirty="0"/>
          </a:p>
          <a:p>
            <a:pPr marL="12700" indent="0">
              <a:buNone/>
            </a:pPr>
            <a:endParaRPr lang="en-US" sz="2000" dirty="0"/>
          </a:p>
          <a:p>
            <a:pPr marL="12700" indent="0">
              <a:buNone/>
            </a:pPr>
            <a:endParaRPr lang="en-US" sz="2000" dirty="0"/>
          </a:p>
          <a:p>
            <a:pPr marL="12700" indent="0">
              <a:buNone/>
            </a:pPr>
            <a:endParaRPr lang="en-US" sz="2000" dirty="0"/>
          </a:p>
          <a:p>
            <a:pPr marL="12700" indent="0">
              <a:buNone/>
            </a:pPr>
            <a:endParaRPr lang="en-US" sz="2000" dirty="0"/>
          </a:p>
        </p:txBody>
      </p:sp>
      <p:sp>
        <p:nvSpPr>
          <p:cNvPr id="9" name="Skriftrulle: lodret 8">
            <a:extLst>
              <a:ext uri="{FF2B5EF4-FFF2-40B4-BE49-F238E27FC236}">
                <a16:creationId xmlns:a16="http://schemas.microsoft.com/office/drawing/2014/main" id="{EFEA214E-60BB-2C5E-4D38-977174FE960F}"/>
              </a:ext>
            </a:extLst>
          </p:cNvPr>
          <p:cNvSpPr/>
          <p:nvPr/>
        </p:nvSpPr>
        <p:spPr>
          <a:xfrm>
            <a:off x="8686990" y="1052512"/>
            <a:ext cx="1033272" cy="1143000"/>
          </a:xfrm>
          <a:prstGeom prst="verticalScroll">
            <a:avLst/>
          </a:prstGeom>
          <a:ln/>
        </p:spPr>
        <p:style>
          <a:lnRef idx="1">
            <a:schemeClr val="dk1"/>
          </a:lnRef>
          <a:fillRef idx="2">
            <a:schemeClr val="dk1"/>
          </a:fillRef>
          <a:effectRef idx="1">
            <a:schemeClr val="dk1"/>
          </a:effectRef>
          <a:fontRef idx="minor">
            <a:schemeClr val="dk1"/>
          </a:fontRef>
        </p:style>
        <p:txBody>
          <a:bodyPr rtlCol="0" anchor="ctr"/>
          <a:lstStyle/>
          <a:p>
            <a:pPr algn="ctr"/>
            <a:r>
              <a:rPr lang="en-US" sz="3200" dirty="0">
                <a:ln w="0"/>
                <a:solidFill>
                  <a:schemeClr val="tx1"/>
                </a:solidFill>
                <a:effectLst>
                  <a:outerShdw blurRad="38100" dist="19050" dir="2700000" algn="tl" rotWithShape="0">
                    <a:schemeClr val="dk1">
                      <a:alpha val="40000"/>
                    </a:schemeClr>
                  </a:outerShdw>
                </a:effectLst>
              </a:rPr>
              <a:t>2.2</a:t>
            </a:r>
          </a:p>
        </p:txBody>
      </p:sp>
      <p:pic>
        <p:nvPicPr>
          <p:cNvPr id="5" name="Billede 4" descr="Et billede, der indeholder tekst, software, Computerikon, Webside&#10;&#10;Automatisk genereret beskrivelse">
            <a:extLst>
              <a:ext uri="{FF2B5EF4-FFF2-40B4-BE49-F238E27FC236}">
                <a16:creationId xmlns:a16="http://schemas.microsoft.com/office/drawing/2014/main" id="{06146AD7-9394-ED53-52ED-97CD9D360476}"/>
              </a:ext>
            </a:extLst>
          </p:cNvPr>
          <p:cNvPicPr>
            <a:picLocks noChangeAspect="1"/>
          </p:cNvPicPr>
          <p:nvPr/>
        </p:nvPicPr>
        <p:blipFill>
          <a:blip r:embed="rId2"/>
          <a:stretch>
            <a:fillRect/>
          </a:stretch>
        </p:blipFill>
        <p:spPr>
          <a:xfrm>
            <a:off x="1126966" y="3150675"/>
            <a:ext cx="6120130" cy="2720975"/>
          </a:xfrm>
          <a:prstGeom prst="rect">
            <a:avLst/>
          </a:prstGeom>
        </p:spPr>
      </p:pic>
    </p:spTree>
    <p:extLst>
      <p:ext uri="{BB962C8B-B14F-4D97-AF65-F5344CB8AC3E}">
        <p14:creationId xmlns:p14="http://schemas.microsoft.com/office/powerpoint/2010/main" val="1803956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19A4CD-A658-61D0-3032-EE43EFD9DA67}"/>
              </a:ext>
            </a:extLst>
          </p:cNvPr>
          <p:cNvSpPr>
            <a:spLocks noGrp="1"/>
          </p:cNvSpPr>
          <p:nvPr>
            <p:ph type="title"/>
          </p:nvPr>
        </p:nvSpPr>
        <p:spPr/>
        <p:txBody>
          <a:bodyPr/>
          <a:lstStyle/>
          <a:p>
            <a:r>
              <a:rPr lang="da-DK" dirty="0"/>
              <a:t>Kafka </a:t>
            </a:r>
            <a:r>
              <a:rPr lang="da-DK" dirty="0" err="1"/>
              <a:t>relational</a:t>
            </a:r>
            <a:r>
              <a:rPr lang="da-DK" dirty="0"/>
              <a:t> diagram</a:t>
            </a:r>
          </a:p>
        </p:txBody>
      </p:sp>
      <p:pic>
        <p:nvPicPr>
          <p:cNvPr id="4" name="Billede 3">
            <a:extLst>
              <a:ext uri="{FF2B5EF4-FFF2-40B4-BE49-F238E27FC236}">
                <a16:creationId xmlns:a16="http://schemas.microsoft.com/office/drawing/2014/main" id="{D70F7D28-3F31-D06B-1032-3555A5E8E311}"/>
              </a:ext>
            </a:extLst>
          </p:cNvPr>
          <p:cNvPicPr>
            <a:picLocks/>
          </p:cNvPicPr>
          <p:nvPr/>
        </p:nvPicPr>
        <p:blipFill>
          <a:blip r:embed="rId2"/>
          <a:stretch>
            <a:fillRect/>
          </a:stretch>
        </p:blipFill>
        <p:spPr>
          <a:xfrm>
            <a:off x="1511300" y="1174750"/>
            <a:ext cx="6383900" cy="5000625"/>
          </a:xfrm>
          <a:prstGeom prst="rect">
            <a:avLst/>
          </a:prstGeom>
        </p:spPr>
      </p:pic>
    </p:spTree>
    <p:extLst>
      <p:ext uri="{BB962C8B-B14F-4D97-AF65-F5344CB8AC3E}">
        <p14:creationId xmlns:p14="http://schemas.microsoft.com/office/powerpoint/2010/main" val="3605028669"/>
      </p:ext>
    </p:extLst>
  </p:cSld>
  <p:clrMapOvr>
    <a:masterClrMapping/>
  </p:clrMapOvr>
</p:sld>
</file>

<file path=ppt/theme/theme1.xml><?xml version="1.0" encoding="utf-8"?>
<a:theme xmlns:a="http://schemas.openxmlformats.org/drawingml/2006/main" name="3_Standarddesign">
  <a:themeElements>
    <a:clrScheme name="Brugerdefineret 1">
      <a:dk1>
        <a:srgbClr val="000000"/>
      </a:dk1>
      <a:lt1>
        <a:srgbClr val="FFFFFF"/>
      </a:lt1>
      <a:dk2>
        <a:srgbClr val="000000"/>
      </a:dk2>
      <a:lt2>
        <a:srgbClr val="808080"/>
      </a:lt2>
      <a:accent1>
        <a:srgbClr val="009900"/>
      </a:accent1>
      <a:accent2>
        <a:srgbClr val="325FA4"/>
      </a:accent2>
      <a:accent3>
        <a:srgbClr val="FFFF00"/>
      </a:accent3>
      <a:accent4>
        <a:srgbClr val="000000"/>
      </a:accent4>
      <a:accent5>
        <a:srgbClr val="FF9900"/>
      </a:accent5>
      <a:accent6>
        <a:srgbClr val="325FA4"/>
      </a:accent6>
      <a:hlink>
        <a:srgbClr val="248FD6"/>
      </a:hlink>
      <a:folHlink>
        <a:srgbClr val="248FD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Standarddesign">
  <a:themeElements>
    <a:clrScheme name="Brugerdefineret 1">
      <a:dk1>
        <a:srgbClr val="000000"/>
      </a:dk1>
      <a:lt1>
        <a:srgbClr val="FFFFFF"/>
      </a:lt1>
      <a:dk2>
        <a:srgbClr val="000000"/>
      </a:dk2>
      <a:lt2>
        <a:srgbClr val="808080"/>
      </a:lt2>
      <a:accent1>
        <a:srgbClr val="009900"/>
      </a:accent1>
      <a:accent2>
        <a:srgbClr val="325FA4"/>
      </a:accent2>
      <a:accent3>
        <a:srgbClr val="FFFF00"/>
      </a:accent3>
      <a:accent4>
        <a:srgbClr val="000000"/>
      </a:accent4>
      <a:accent5>
        <a:srgbClr val="FF9900"/>
      </a:accent5>
      <a:accent6>
        <a:srgbClr val="325FA4"/>
      </a:accent6>
      <a:hlink>
        <a:srgbClr val="248FD6"/>
      </a:hlink>
      <a:folHlink>
        <a:srgbClr val="248FD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1C60C90-4D5F-494A-8C7E-C663A102C0F6}">
  <we:reference id="wa200000113" version="1.0.0.0" store="en-US" storeType="OMEX"/>
  <we:alternateReferences>
    <we:reference id="wa200000113" version="1.0.0.0"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5693</TotalTime>
  <Words>1138</Words>
  <Application>Microsoft Office PowerPoint</Application>
  <PresentationFormat>Brugerdefineret</PresentationFormat>
  <Paragraphs>96</Paragraphs>
  <Slides>9</Slides>
  <Notes>4</Notes>
  <HiddenSlides>0</HiddenSlides>
  <MMClips>0</MMClips>
  <ScaleCrop>false</ScaleCrop>
  <HeadingPairs>
    <vt:vector size="6" baseType="variant">
      <vt:variant>
        <vt:lpstr>Benyttede skrifttyper</vt:lpstr>
      </vt:variant>
      <vt:variant>
        <vt:i4>4</vt:i4>
      </vt:variant>
      <vt:variant>
        <vt:lpstr>Tema</vt:lpstr>
      </vt:variant>
      <vt:variant>
        <vt:i4>2</vt:i4>
      </vt:variant>
      <vt:variant>
        <vt:lpstr>Slidetitler</vt:lpstr>
      </vt:variant>
      <vt:variant>
        <vt:i4>9</vt:i4>
      </vt:variant>
    </vt:vector>
  </HeadingPairs>
  <TitlesOfParts>
    <vt:vector size="15" baseType="lpstr">
      <vt:lpstr>Arial Narrow</vt:lpstr>
      <vt:lpstr>Times New Roman</vt:lpstr>
      <vt:lpstr>Arial</vt:lpstr>
      <vt:lpstr>Calibri</vt:lpstr>
      <vt:lpstr>3_Standarddesign</vt:lpstr>
      <vt:lpstr>2_Standarddesign</vt:lpstr>
      <vt:lpstr>Kafka overview</vt:lpstr>
      <vt:lpstr>Exercise</vt:lpstr>
      <vt:lpstr>Kafka overview</vt:lpstr>
      <vt:lpstr>Kafka overview</vt:lpstr>
      <vt:lpstr>Kafka usecases </vt:lpstr>
      <vt:lpstr>How kafka works</vt:lpstr>
      <vt:lpstr>How kafka works</vt:lpstr>
      <vt:lpstr>Exercise</vt:lpstr>
      <vt:lpstr>Kafka relational diagram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Velkommen til &lt;&lt; indsæt kursets navn &gt;&gt; &lt;&lt; evt. dato eller lign.  &gt;&gt;</dc:title>
  <cp:lastModifiedBy>Martin Clausen</cp:lastModifiedBy>
  <cp:revision>43</cp:revision>
  <dcterms:modified xsi:type="dcterms:W3CDTF">2023-12-08T15:17:17Z</dcterms:modified>
</cp:coreProperties>
</file>